
<file path=[Content_Types].xml><?xml version="1.0" encoding="utf-8"?>
<Types xmlns="http://schemas.openxmlformats.org/package/2006/content-types">
  <Default Extension="gif" ContentType="image/gif"/>
  <Default Extension="jpeg" ContentType="image/jpeg"/>
  <Default Extension="m4v"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8" r:id="rId2"/>
    <p:sldId id="269" r:id="rId3"/>
    <p:sldId id="270" r:id="rId4"/>
    <p:sldId id="256" r:id="rId5"/>
    <p:sldId id="271" r:id="rId6"/>
    <p:sldId id="272" r:id="rId7"/>
    <p:sldId id="257" r:id="rId8"/>
    <p:sldId id="261" r:id="rId9"/>
    <p:sldId id="258" r:id="rId10"/>
    <p:sldId id="259" r:id="rId11"/>
    <p:sldId id="263" r:id="rId12"/>
    <p:sldId id="262" r:id="rId13"/>
    <p:sldId id="264" r:id="rId14"/>
    <p:sldId id="266" r:id="rId15"/>
    <p:sldId id="267" r:id="rId16"/>
    <p:sldId id="273" r:id="rId17"/>
    <p:sldId id="274" r:id="rId18"/>
    <p:sldId id="265" r:id="rId19"/>
    <p:sldId id="275" r:id="rId20"/>
    <p:sldId id="276" r:id="rId21"/>
    <p:sldId id="277" r:id="rId22"/>
    <p:sldId id="278" r:id="rId23"/>
    <p:sldId id="260" r:id="rId24"/>
    <p:sldId id="279" r:id="rId25"/>
    <p:sldId id="280" r:id="rId26"/>
    <p:sldId id="281" r:id="rId27"/>
    <p:sldId id="283" r:id="rId28"/>
    <p:sldId id="282" r:id="rId29"/>
    <p:sldId id="285" r:id="rId30"/>
    <p:sldId id="286" r:id="rId31"/>
    <p:sldId id="287" r:id="rId32"/>
    <p:sldId id="288" r:id="rId33"/>
    <p:sldId id="289" r:id="rId34"/>
    <p:sldId id="290" r:id="rId35"/>
    <p:sldId id="291" r:id="rId36"/>
    <p:sldId id="292" r:id="rId37"/>
    <p:sldId id="29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489" autoAdjust="0"/>
  </p:normalViewPr>
  <p:slideViewPr>
    <p:cSldViewPr snapToGrid="0" showGuides="1">
      <p:cViewPr>
        <p:scale>
          <a:sx n="80" d="100"/>
          <a:sy n="80" d="100"/>
        </p:scale>
        <p:origin x="1230" y="5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E4FD81-ACD1-4B23-AF06-E376208C5E38}" type="datetimeFigureOut">
              <a:rPr lang="en-US" smtClean="0"/>
              <a:t>11/20/2024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222CE2-237F-4EBB-BB9E-009B7148E4F3}" type="slidenum">
              <a:rPr lang="en-US" smtClean="0"/>
              <a:t>‹#›</a:t>
            </a:fld>
            <a:endParaRPr lang="en-US"/>
          </a:p>
        </p:txBody>
      </p:sp>
    </p:spTree>
    <p:extLst>
      <p:ext uri="{BB962C8B-B14F-4D97-AF65-F5344CB8AC3E}">
        <p14:creationId xmlns:p14="http://schemas.microsoft.com/office/powerpoint/2010/main" val="843237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Zhejun</a:t>
            </a:r>
            <a:r>
              <a:rPr lang="en-US" dirty="0"/>
              <a:t>, third year grad student, did the bulk of the modeling work</a:t>
            </a:r>
          </a:p>
        </p:txBody>
      </p:sp>
      <p:sp>
        <p:nvSpPr>
          <p:cNvPr id="4" name="Slide Number Placeholder 3"/>
          <p:cNvSpPr>
            <a:spLocks noGrp="1"/>
          </p:cNvSpPr>
          <p:nvPr>
            <p:ph type="sldNum" sz="quarter" idx="5"/>
          </p:nvPr>
        </p:nvSpPr>
        <p:spPr/>
        <p:txBody>
          <a:bodyPr/>
          <a:lstStyle/>
          <a:p>
            <a:fld id="{C5222CE2-237F-4EBB-BB9E-009B7148E4F3}" type="slidenum">
              <a:rPr lang="en-US" smtClean="0"/>
              <a:t>2</a:t>
            </a:fld>
            <a:endParaRPr lang="en-US"/>
          </a:p>
        </p:txBody>
      </p:sp>
    </p:spTree>
    <p:extLst>
      <p:ext uri="{BB962C8B-B14F-4D97-AF65-F5344CB8AC3E}">
        <p14:creationId xmlns:p14="http://schemas.microsoft.com/office/powerpoint/2010/main" val="1701402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Christopher Hickey, Colonel, professor at the Army War College, did a deep dive in the military history</a:t>
            </a:r>
          </a:p>
        </p:txBody>
      </p:sp>
      <p:sp>
        <p:nvSpPr>
          <p:cNvPr id="4" name="Slide Number Placeholder 3"/>
          <p:cNvSpPr>
            <a:spLocks noGrp="1"/>
          </p:cNvSpPr>
          <p:nvPr>
            <p:ph type="sldNum" sz="quarter" idx="5"/>
          </p:nvPr>
        </p:nvSpPr>
        <p:spPr/>
        <p:txBody>
          <a:bodyPr/>
          <a:lstStyle/>
          <a:p>
            <a:fld id="{C5222CE2-237F-4EBB-BB9E-009B7148E4F3}" type="slidenum">
              <a:rPr lang="en-US" smtClean="0"/>
              <a:t>3</a:t>
            </a:fld>
            <a:endParaRPr lang="en-US"/>
          </a:p>
        </p:txBody>
      </p:sp>
    </p:spTree>
    <p:extLst>
      <p:ext uri="{BB962C8B-B14F-4D97-AF65-F5344CB8AC3E}">
        <p14:creationId xmlns:p14="http://schemas.microsoft.com/office/powerpoint/2010/main" val="435599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Ukraine starts its offensive</a:t>
            </a:r>
          </a:p>
          <a:p>
            <a:pPr marL="171450" indent="-171450">
              <a:buFont typeface="Arial" panose="020B0604020202020204" pitchFamily="34" charset="0"/>
              <a:buChar char="•"/>
            </a:pPr>
            <a:r>
              <a:rPr lang="en-US" dirty="0"/>
              <a:t>Interesting thing happens further southeast</a:t>
            </a:r>
          </a:p>
          <a:p>
            <a:pPr marL="171450" indent="-171450">
              <a:buFont typeface="Arial" panose="020B0604020202020204" pitchFamily="34" charset="0"/>
              <a:buChar char="•"/>
            </a:pPr>
            <a:r>
              <a:rPr lang="en-US" dirty="0"/>
              <a:t>Western intelligence assessment is that Russia blew it up from the inside</a:t>
            </a:r>
          </a:p>
        </p:txBody>
      </p:sp>
      <p:sp>
        <p:nvSpPr>
          <p:cNvPr id="4" name="Slide Number Placeholder 3"/>
          <p:cNvSpPr>
            <a:spLocks noGrp="1"/>
          </p:cNvSpPr>
          <p:nvPr>
            <p:ph type="sldNum" sz="quarter" idx="5"/>
          </p:nvPr>
        </p:nvSpPr>
        <p:spPr/>
        <p:txBody>
          <a:bodyPr/>
          <a:lstStyle/>
          <a:p>
            <a:fld id="{C5222CE2-237F-4EBB-BB9E-009B7148E4F3}" type="slidenum">
              <a:rPr lang="en-US" smtClean="0"/>
              <a:t>4</a:t>
            </a:fld>
            <a:endParaRPr lang="en-US"/>
          </a:p>
        </p:txBody>
      </p:sp>
    </p:spTree>
    <p:extLst>
      <p:ext uri="{BB962C8B-B14F-4D97-AF65-F5344CB8AC3E}">
        <p14:creationId xmlns:p14="http://schemas.microsoft.com/office/powerpoint/2010/main" val="2363757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Huge backflow of water behind the dam drained</a:t>
            </a:r>
          </a:p>
        </p:txBody>
      </p:sp>
      <p:sp>
        <p:nvSpPr>
          <p:cNvPr id="4" name="Slide Number Placeholder 3"/>
          <p:cNvSpPr>
            <a:spLocks noGrp="1"/>
          </p:cNvSpPr>
          <p:nvPr>
            <p:ph type="sldNum" sz="quarter" idx="5"/>
          </p:nvPr>
        </p:nvSpPr>
        <p:spPr/>
        <p:txBody>
          <a:bodyPr/>
          <a:lstStyle/>
          <a:p>
            <a:fld id="{C5222CE2-237F-4EBB-BB9E-009B7148E4F3}" type="slidenum">
              <a:rPr lang="en-US" smtClean="0"/>
              <a:t>5</a:t>
            </a:fld>
            <a:endParaRPr lang="en-US"/>
          </a:p>
        </p:txBody>
      </p:sp>
    </p:spTree>
    <p:extLst>
      <p:ext uri="{BB962C8B-B14F-4D97-AF65-F5344CB8AC3E}">
        <p14:creationId xmlns:p14="http://schemas.microsoft.com/office/powerpoint/2010/main" val="1130894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2D22F-1518-E6FF-9F36-ACF41BD774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A6679-747D-CBF9-4174-EF4F359D6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788F0-2C3C-1E88-1689-113F377DFA92}"/>
              </a:ext>
            </a:extLst>
          </p:cNvPr>
          <p:cNvSpPr>
            <a:spLocks noGrp="1"/>
          </p:cNvSpPr>
          <p:nvPr>
            <p:ph type="body" idx="1"/>
          </p:nvPr>
        </p:nvSpPr>
        <p:spPr/>
        <p:txBody>
          <a:bodyPr/>
          <a:lstStyle/>
          <a:p>
            <a:pPr marL="0" indent="0">
              <a:buFont typeface="Arial" panose="020B0604020202020204" pitchFamily="34" charset="0"/>
              <a:buNone/>
            </a:pPr>
            <a:r>
              <a:rPr lang="en-US" dirty="0"/>
              <a:t>Environmental catastrophe</a:t>
            </a:r>
          </a:p>
        </p:txBody>
      </p:sp>
      <p:sp>
        <p:nvSpPr>
          <p:cNvPr id="4" name="Slide Number Placeholder 3">
            <a:extLst>
              <a:ext uri="{FF2B5EF4-FFF2-40B4-BE49-F238E27FC236}">
                <a16:creationId xmlns:a16="http://schemas.microsoft.com/office/drawing/2014/main" id="{59E06C40-73B5-2760-039E-CA22FA3753DE}"/>
              </a:ext>
            </a:extLst>
          </p:cNvPr>
          <p:cNvSpPr>
            <a:spLocks noGrp="1"/>
          </p:cNvSpPr>
          <p:nvPr>
            <p:ph type="sldNum" sz="quarter" idx="5"/>
          </p:nvPr>
        </p:nvSpPr>
        <p:spPr/>
        <p:txBody>
          <a:bodyPr/>
          <a:lstStyle/>
          <a:p>
            <a:fld id="{C5222CE2-237F-4EBB-BB9E-009B7148E4F3}" type="slidenum">
              <a:rPr lang="en-US" smtClean="0"/>
              <a:t>6</a:t>
            </a:fld>
            <a:endParaRPr lang="en-US"/>
          </a:p>
        </p:txBody>
      </p:sp>
    </p:spTree>
    <p:extLst>
      <p:ext uri="{BB962C8B-B14F-4D97-AF65-F5344CB8AC3E}">
        <p14:creationId xmlns:p14="http://schemas.microsoft.com/office/powerpoint/2010/main" val="3142862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Russian troops defending the area behind the river, which formed the front line</a:t>
            </a:r>
          </a:p>
        </p:txBody>
      </p:sp>
      <p:sp>
        <p:nvSpPr>
          <p:cNvPr id="4" name="Slide Number Placeholder 3"/>
          <p:cNvSpPr>
            <a:spLocks noGrp="1"/>
          </p:cNvSpPr>
          <p:nvPr>
            <p:ph type="sldNum" sz="quarter" idx="5"/>
          </p:nvPr>
        </p:nvSpPr>
        <p:spPr/>
        <p:txBody>
          <a:bodyPr/>
          <a:lstStyle/>
          <a:p>
            <a:fld id="{C5222CE2-237F-4EBB-BB9E-009B7148E4F3}" type="slidenum">
              <a:rPr lang="en-US" smtClean="0"/>
              <a:t>7</a:t>
            </a:fld>
            <a:endParaRPr lang="en-US"/>
          </a:p>
        </p:txBody>
      </p:sp>
    </p:spTree>
    <p:extLst>
      <p:ext uri="{BB962C8B-B14F-4D97-AF65-F5344CB8AC3E}">
        <p14:creationId xmlns:p14="http://schemas.microsoft.com/office/powerpoint/2010/main" val="293219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Redeploy here and fight the counteroffensive.</a:t>
            </a:r>
          </a:p>
          <a:p>
            <a:pPr marL="171450" indent="-171450">
              <a:buFont typeface="Arial" panose="020B0604020202020204" pitchFamily="34" charset="0"/>
              <a:buChar char="•"/>
            </a:pPr>
            <a:r>
              <a:rPr lang="en-US" dirty="0"/>
              <a:t>Largely interpreted as Russian weakness.</a:t>
            </a:r>
          </a:p>
        </p:txBody>
      </p:sp>
      <p:sp>
        <p:nvSpPr>
          <p:cNvPr id="4" name="Slide Number Placeholder 3"/>
          <p:cNvSpPr>
            <a:spLocks noGrp="1"/>
          </p:cNvSpPr>
          <p:nvPr>
            <p:ph type="sldNum" sz="quarter" idx="5"/>
          </p:nvPr>
        </p:nvSpPr>
        <p:spPr/>
        <p:txBody>
          <a:bodyPr/>
          <a:lstStyle/>
          <a:p>
            <a:fld id="{C5222CE2-237F-4EBB-BB9E-009B7148E4F3}" type="slidenum">
              <a:rPr lang="en-US" smtClean="0"/>
              <a:t>8</a:t>
            </a:fld>
            <a:endParaRPr lang="en-US"/>
          </a:p>
        </p:txBody>
      </p:sp>
    </p:spTree>
    <p:extLst>
      <p:ext uri="{BB962C8B-B14F-4D97-AF65-F5344CB8AC3E}">
        <p14:creationId xmlns:p14="http://schemas.microsoft.com/office/powerpoint/2010/main" val="1188649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1938, China blows Yellow River dam to slow Japanese advance</a:t>
            </a:r>
          </a:p>
        </p:txBody>
      </p:sp>
      <p:sp>
        <p:nvSpPr>
          <p:cNvPr id="4" name="Slide Number Placeholder 3"/>
          <p:cNvSpPr>
            <a:spLocks noGrp="1"/>
          </p:cNvSpPr>
          <p:nvPr>
            <p:ph type="sldNum" sz="quarter" idx="5"/>
          </p:nvPr>
        </p:nvSpPr>
        <p:spPr/>
        <p:txBody>
          <a:bodyPr/>
          <a:lstStyle/>
          <a:p>
            <a:fld id="{C5222CE2-237F-4EBB-BB9E-009B7148E4F3}" type="slidenum">
              <a:rPr lang="en-US" smtClean="0"/>
              <a:t>10</a:t>
            </a:fld>
            <a:endParaRPr lang="en-US"/>
          </a:p>
        </p:txBody>
      </p:sp>
    </p:spTree>
    <p:extLst>
      <p:ext uri="{BB962C8B-B14F-4D97-AF65-F5344CB8AC3E}">
        <p14:creationId xmlns:p14="http://schemas.microsoft.com/office/powerpoint/2010/main" val="2557551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Army has a manual on Hydraulic Warfare</a:t>
            </a:r>
          </a:p>
        </p:txBody>
      </p:sp>
      <p:sp>
        <p:nvSpPr>
          <p:cNvPr id="4" name="Slide Number Placeholder 3"/>
          <p:cNvSpPr>
            <a:spLocks noGrp="1"/>
          </p:cNvSpPr>
          <p:nvPr>
            <p:ph type="sldNum" sz="quarter" idx="5"/>
          </p:nvPr>
        </p:nvSpPr>
        <p:spPr/>
        <p:txBody>
          <a:bodyPr/>
          <a:lstStyle/>
          <a:p>
            <a:fld id="{C5222CE2-237F-4EBB-BB9E-009B7148E4F3}" type="slidenum">
              <a:rPr lang="en-US" smtClean="0"/>
              <a:t>11</a:t>
            </a:fld>
            <a:endParaRPr lang="en-US"/>
          </a:p>
        </p:txBody>
      </p:sp>
    </p:spTree>
    <p:extLst>
      <p:ext uri="{BB962C8B-B14F-4D97-AF65-F5344CB8AC3E}">
        <p14:creationId xmlns:p14="http://schemas.microsoft.com/office/powerpoint/2010/main" val="2406629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Russia scorched earth policy, both during Napoleonic Era and World War II</a:t>
            </a:r>
          </a:p>
          <a:p>
            <a:endParaRPr lang="en-US" dirty="0"/>
          </a:p>
          <a:p>
            <a:r>
              <a:rPr lang="en-US" dirty="0"/>
              <a:t>(PD)</a:t>
            </a:r>
          </a:p>
        </p:txBody>
      </p:sp>
      <p:sp>
        <p:nvSpPr>
          <p:cNvPr id="4" name="Slide Number Placeholder 3"/>
          <p:cNvSpPr>
            <a:spLocks noGrp="1"/>
          </p:cNvSpPr>
          <p:nvPr>
            <p:ph type="sldNum" sz="quarter" idx="5"/>
          </p:nvPr>
        </p:nvSpPr>
        <p:spPr/>
        <p:txBody>
          <a:bodyPr/>
          <a:lstStyle/>
          <a:p>
            <a:fld id="{C5222CE2-237F-4EBB-BB9E-009B7148E4F3}" type="slidenum">
              <a:rPr lang="en-US" smtClean="0"/>
              <a:t>12</a:t>
            </a:fld>
            <a:endParaRPr lang="en-US"/>
          </a:p>
        </p:txBody>
      </p:sp>
    </p:spTree>
    <p:extLst>
      <p:ext uri="{BB962C8B-B14F-4D97-AF65-F5344CB8AC3E}">
        <p14:creationId xmlns:p14="http://schemas.microsoft.com/office/powerpoint/2010/main" val="163699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Mine fields</a:t>
            </a:r>
          </a:p>
          <a:p>
            <a:endParaRPr lang="en-US" dirty="0"/>
          </a:p>
          <a:p>
            <a:r>
              <a:rPr lang="en-US" dirty="0"/>
              <a:t>Hard to find a war where nothing like this happens</a:t>
            </a:r>
          </a:p>
        </p:txBody>
      </p:sp>
      <p:sp>
        <p:nvSpPr>
          <p:cNvPr id="4" name="Slide Number Placeholder 3"/>
          <p:cNvSpPr>
            <a:spLocks noGrp="1"/>
          </p:cNvSpPr>
          <p:nvPr>
            <p:ph type="sldNum" sz="quarter" idx="5"/>
          </p:nvPr>
        </p:nvSpPr>
        <p:spPr/>
        <p:txBody>
          <a:bodyPr/>
          <a:lstStyle/>
          <a:p>
            <a:fld id="{C5222CE2-237F-4EBB-BB9E-009B7148E4F3}" type="slidenum">
              <a:rPr lang="en-US" smtClean="0"/>
              <a:t>13</a:t>
            </a:fld>
            <a:endParaRPr lang="en-US"/>
          </a:p>
        </p:txBody>
      </p:sp>
    </p:spTree>
    <p:extLst>
      <p:ext uri="{BB962C8B-B14F-4D97-AF65-F5344CB8AC3E}">
        <p14:creationId xmlns:p14="http://schemas.microsoft.com/office/powerpoint/2010/main" val="1027557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models where a cost is paid to increase chances of victory, but they are sunk costs, not socialized costs weighed by chances of winning.</a:t>
            </a:r>
          </a:p>
        </p:txBody>
      </p:sp>
      <p:sp>
        <p:nvSpPr>
          <p:cNvPr id="4" name="Slide Number Placeholder 3"/>
          <p:cNvSpPr>
            <a:spLocks noGrp="1"/>
          </p:cNvSpPr>
          <p:nvPr>
            <p:ph type="sldNum" sz="quarter" idx="5"/>
          </p:nvPr>
        </p:nvSpPr>
        <p:spPr/>
        <p:txBody>
          <a:bodyPr/>
          <a:lstStyle/>
          <a:p>
            <a:fld id="{C5222CE2-237F-4EBB-BB9E-009B7148E4F3}" type="slidenum">
              <a:rPr lang="en-US" smtClean="0"/>
              <a:t>14</a:t>
            </a:fld>
            <a:endParaRPr lang="en-US"/>
          </a:p>
        </p:txBody>
      </p:sp>
    </p:spTree>
    <p:extLst>
      <p:ext uri="{BB962C8B-B14F-4D97-AF65-F5344CB8AC3E}">
        <p14:creationId xmlns:p14="http://schemas.microsoft.com/office/powerpoint/2010/main" val="1829891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222CE2-237F-4EBB-BB9E-009B7148E4F3}" type="slidenum">
              <a:rPr lang="en-US" smtClean="0"/>
              <a:t>17</a:t>
            </a:fld>
            <a:endParaRPr lang="en-US"/>
          </a:p>
        </p:txBody>
      </p:sp>
    </p:spTree>
    <p:extLst>
      <p:ext uri="{BB962C8B-B14F-4D97-AF65-F5344CB8AC3E}">
        <p14:creationId xmlns:p14="http://schemas.microsoft.com/office/powerpoint/2010/main" val="30284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Intuition: more destructive, less attractive. Obviously.</a:t>
            </a:r>
          </a:p>
          <a:p>
            <a:endParaRPr lang="en-US" dirty="0"/>
          </a:p>
          <a:p>
            <a:r>
              <a:rPr lang="en-US" dirty="0"/>
              <a:t>Subtly: Naturally more powerful, less attractive. Cost incurred by winner. If you likely to win without, then you are the one incurring most of the loss to get a little bit more of the good.</a:t>
            </a:r>
          </a:p>
        </p:txBody>
      </p:sp>
      <p:sp>
        <p:nvSpPr>
          <p:cNvPr id="4" name="Slide Number Placeholder 3"/>
          <p:cNvSpPr>
            <a:spLocks noGrp="1"/>
          </p:cNvSpPr>
          <p:nvPr>
            <p:ph type="sldNum" sz="quarter" idx="5"/>
          </p:nvPr>
        </p:nvSpPr>
        <p:spPr/>
        <p:txBody>
          <a:bodyPr/>
          <a:lstStyle/>
          <a:p>
            <a:fld id="{C5222CE2-237F-4EBB-BB9E-009B7148E4F3}" type="slidenum">
              <a:rPr lang="en-US" smtClean="0"/>
              <a:t>19</a:t>
            </a:fld>
            <a:endParaRPr lang="en-US"/>
          </a:p>
        </p:txBody>
      </p:sp>
    </p:spTree>
    <p:extLst>
      <p:ext uri="{BB962C8B-B14F-4D97-AF65-F5344CB8AC3E}">
        <p14:creationId xmlns:p14="http://schemas.microsoft.com/office/powerpoint/2010/main" val="3505433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 type more likely to win than weak type holding fixed sabotage choice. Strong with sabotage best case for S. Weak without sabotage worst case. Other two can float.</a:t>
            </a:r>
          </a:p>
        </p:txBody>
      </p:sp>
      <p:sp>
        <p:nvSpPr>
          <p:cNvPr id="4" name="Slide Number Placeholder 3"/>
          <p:cNvSpPr>
            <a:spLocks noGrp="1"/>
          </p:cNvSpPr>
          <p:nvPr>
            <p:ph type="sldNum" sz="quarter" idx="5"/>
          </p:nvPr>
        </p:nvSpPr>
        <p:spPr/>
        <p:txBody>
          <a:bodyPr/>
          <a:lstStyle/>
          <a:p>
            <a:fld id="{C5222CE2-237F-4EBB-BB9E-009B7148E4F3}" type="slidenum">
              <a:rPr lang="en-US" smtClean="0"/>
              <a:t>21</a:t>
            </a:fld>
            <a:endParaRPr lang="en-US"/>
          </a:p>
        </p:txBody>
      </p:sp>
    </p:spTree>
    <p:extLst>
      <p:ext uri="{BB962C8B-B14F-4D97-AF65-F5344CB8AC3E}">
        <p14:creationId xmlns:p14="http://schemas.microsoft.com/office/powerpoint/2010/main" val="3719071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205FC-B92F-4123-767B-1C5E928AB0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3B51E7-9CEA-EBFA-8F8F-EEBEA843F4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F9A89-C78A-74A7-FBDD-02D7FE276225}"/>
              </a:ext>
            </a:extLst>
          </p:cNvPr>
          <p:cNvSpPr>
            <a:spLocks noGrp="1"/>
          </p:cNvSpPr>
          <p:nvPr>
            <p:ph type="body" idx="1"/>
          </p:nvPr>
        </p:nvSpPr>
        <p:spPr/>
        <p:txBody>
          <a:bodyPr/>
          <a:lstStyle/>
          <a:p>
            <a:r>
              <a:rPr lang="en-US" dirty="0"/>
              <a:t>Power gain matters. If sabotage is pivotal for strong type but not for weak type (because weak type is helpless either way), then strong type wants to sabotage. Something to think about with Russia.</a:t>
            </a:r>
          </a:p>
          <a:p>
            <a:endParaRPr lang="en-US" dirty="0"/>
          </a:p>
          <a:p>
            <a:r>
              <a:rPr lang="en-US" dirty="0"/>
              <a:t>No separation, in contrast to traditional military mobilization models</a:t>
            </a:r>
          </a:p>
        </p:txBody>
      </p:sp>
      <p:sp>
        <p:nvSpPr>
          <p:cNvPr id="4" name="Slide Number Placeholder 3">
            <a:extLst>
              <a:ext uri="{FF2B5EF4-FFF2-40B4-BE49-F238E27FC236}">
                <a16:creationId xmlns:a16="http://schemas.microsoft.com/office/drawing/2014/main" id="{C132F46F-6CE2-4BB7-5C9F-F2756DB2EDFA}"/>
              </a:ext>
            </a:extLst>
          </p:cNvPr>
          <p:cNvSpPr>
            <a:spLocks noGrp="1"/>
          </p:cNvSpPr>
          <p:nvPr>
            <p:ph type="sldNum" sz="quarter" idx="5"/>
          </p:nvPr>
        </p:nvSpPr>
        <p:spPr/>
        <p:txBody>
          <a:bodyPr/>
          <a:lstStyle/>
          <a:p>
            <a:fld id="{C5222CE2-237F-4EBB-BB9E-009B7148E4F3}" type="slidenum">
              <a:rPr lang="en-US" smtClean="0"/>
              <a:t>22</a:t>
            </a:fld>
            <a:endParaRPr lang="en-US"/>
          </a:p>
        </p:txBody>
      </p:sp>
    </p:spTree>
    <p:extLst>
      <p:ext uri="{BB962C8B-B14F-4D97-AF65-F5344CB8AC3E}">
        <p14:creationId xmlns:p14="http://schemas.microsoft.com/office/powerpoint/2010/main" val="1752049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Equilibrium plot for destructiveness and prior belief.</a:t>
            </a:r>
          </a:p>
          <a:p>
            <a:endParaRPr lang="en-US" dirty="0"/>
          </a:p>
          <a:p>
            <a:r>
              <a:rPr lang="en-US" dirty="0"/>
              <a:t>Will do this when strong type has more desire to sabotage.</a:t>
            </a:r>
          </a:p>
        </p:txBody>
      </p:sp>
      <p:sp>
        <p:nvSpPr>
          <p:cNvPr id="4" name="Slide Number Placeholder 3"/>
          <p:cNvSpPr>
            <a:spLocks noGrp="1"/>
          </p:cNvSpPr>
          <p:nvPr>
            <p:ph type="sldNum" sz="quarter" idx="5"/>
          </p:nvPr>
        </p:nvSpPr>
        <p:spPr/>
        <p:txBody>
          <a:bodyPr/>
          <a:lstStyle/>
          <a:p>
            <a:fld id="{C5222CE2-237F-4EBB-BB9E-009B7148E4F3}" type="slidenum">
              <a:rPr lang="en-US" smtClean="0"/>
              <a:t>23</a:t>
            </a:fld>
            <a:endParaRPr lang="en-US"/>
          </a:p>
        </p:txBody>
      </p:sp>
    </p:spTree>
    <p:extLst>
      <p:ext uri="{BB962C8B-B14F-4D97-AF65-F5344CB8AC3E}">
        <p14:creationId xmlns:p14="http://schemas.microsoft.com/office/powerpoint/2010/main" val="2678166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naturally do not want to because it is too destructive. A’s proposal depends on its prior beliefs. Risk return tradeoff.</a:t>
            </a:r>
          </a:p>
        </p:txBody>
      </p:sp>
      <p:sp>
        <p:nvSpPr>
          <p:cNvPr id="4" name="Slide Number Placeholder 3"/>
          <p:cNvSpPr>
            <a:spLocks noGrp="1"/>
          </p:cNvSpPr>
          <p:nvPr>
            <p:ph type="sldNum" sz="quarter" idx="5"/>
          </p:nvPr>
        </p:nvSpPr>
        <p:spPr/>
        <p:txBody>
          <a:bodyPr/>
          <a:lstStyle/>
          <a:p>
            <a:fld id="{C5222CE2-237F-4EBB-BB9E-009B7148E4F3}" type="slidenum">
              <a:rPr lang="en-US" smtClean="0"/>
              <a:t>24</a:t>
            </a:fld>
            <a:endParaRPr lang="en-US"/>
          </a:p>
        </p:txBody>
      </p:sp>
    </p:spTree>
    <p:extLst>
      <p:ext uri="{BB962C8B-B14F-4D97-AF65-F5344CB8AC3E}">
        <p14:creationId xmlns:p14="http://schemas.microsoft.com/office/powerpoint/2010/main" val="1480804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as before, except now destruction is so light that both want to. Still based on prior belief.</a:t>
            </a:r>
          </a:p>
        </p:txBody>
      </p:sp>
      <p:sp>
        <p:nvSpPr>
          <p:cNvPr id="4" name="Slide Number Placeholder 3"/>
          <p:cNvSpPr>
            <a:spLocks noGrp="1"/>
          </p:cNvSpPr>
          <p:nvPr>
            <p:ph type="sldNum" sz="quarter" idx="5"/>
          </p:nvPr>
        </p:nvSpPr>
        <p:spPr/>
        <p:txBody>
          <a:bodyPr/>
          <a:lstStyle/>
          <a:p>
            <a:fld id="{C5222CE2-237F-4EBB-BB9E-009B7148E4F3}" type="slidenum">
              <a:rPr lang="en-US" smtClean="0"/>
              <a:t>25</a:t>
            </a:fld>
            <a:endParaRPr lang="en-US"/>
          </a:p>
        </p:txBody>
      </p:sp>
    </p:spTree>
    <p:extLst>
      <p:ext uri="{BB962C8B-B14F-4D97-AF65-F5344CB8AC3E}">
        <p14:creationId xmlns:p14="http://schemas.microsoft.com/office/powerpoint/2010/main" val="15055894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 type wants to sabotage, weak type does not. When belief is low, weak type can blend in and get paid off.</a:t>
            </a:r>
          </a:p>
          <a:p>
            <a:endParaRPr lang="en-US" dirty="0"/>
          </a:p>
          <a:p>
            <a:r>
              <a:rPr lang="en-US" dirty="0"/>
              <a:t>When belief is high, pooling would result in A making proposal targeting the weak type. Better retrospectively to have not. So semi-separate. No sabotage reveals weakness, A settles. Sabotage makes uncertainty linger. A mixes to deter more bluffing.</a:t>
            </a:r>
          </a:p>
          <a:p>
            <a:endParaRPr lang="en-US" dirty="0"/>
          </a:p>
          <a:p>
            <a:r>
              <a:rPr lang="en-US" dirty="0"/>
              <a:t>Similar when weak type has stronger incentive to sabotage. But now sabotage is the admission of weakness. No sabotage is the bluff strategy. So peace after sabotage, possibility of war if not.</a:t>
            </a:r>
          </a:p>
        </p:txBody>
      </p:sp>
      <p:sp>
        <p:nvSpPr>
          <p:cNvPr id="4" name="Slide Number Placeholder 3"/>
          <p:cNvSpPr>
            <a:spLocks noGrp="1"/>
          </p:cNvSpPr>
          <p:nvPr>
            <p:ph type="sldNum" sz="quarter" idx="5"/>
          </p:nvPr>
        </p:nvSpPr>
        <p:spPr/>
        <p:txBody>
          <a:bodyPr/>
          <a:lstStyle/>
          <a:p>
            <a:fld id="{C5222CE2-237F-4EBB-BB9E-009B7148E4F3}" type="slidenum">
              <a:rPr lang="en-US" smtClean="0"/>
              <a:t>26</a:t>
            </a:fld>
            <a:endParaRPr lang="en-US"/>
          </a:p>
        </p:txBody>
      </p:sp>
    </p:spTree>
    <p:extLst>
      <p:ext uri="{BB962C8B-B14F-4D97-AF65-F5344CB8AC3E}">
        <p14:creationId xmlns:p14="http://schemas.microsoft.com/office/powerpoint/2010/main" val="1984776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5296E-D132-DFAB-CEB9-1AB39E371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6FB9ED-0355-0BEA-6DEF-362FF79FB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D50A87-3DF3-A27F-18CD-FBA224147AA1}"/>
              </a:ext>
            </a:extLst>
          </p:cNvPr>
          <p:cNvSpPr>
            <a:spLocks noGrp="1"/>
          </p:cNvSpPr>
          <p:nvPr>
            <p:ph type="body" idx="1"/>
          </p:nvPr>
        </p:nvSpPr>
        <p:spPr/>
        <p:txBody>
          <a:bodyPr/>
          <a:lstStyle/>
          <a:p>
            <a:r>
              <a:rPr lang="en-US" dirty="0"/>
              <a:t>Sabotage destroys part of the good in exchange for getting more of it. Resolve, defined as how much you value the prize, only acts as a scalar.</a:t>
            </a:r>
          </a:p>
        </p:txBody>
      </p:sp>
      <p:sp>
        <p:nvSpPr>
          <p:cNvPr id="4" name="Slide Number Placeholder 3">
            <a:extLst>
              <a:ext uri="{FF2B5EF4-FFF2-40B4-BE49-F238E27FC236}">
                <a16:creationId xmlns:a16="http://schemas.microsoft.com/office/drawing/2014/main" id="{9E4C69ED-2F1C-26C1-E7A3-976736B35417}"/>
              </a:ext>
            </a:extLst>
          </p:cNvPr>
          <p:cNvSpPr>
            <a:spLocks noGrp="1"/>
          </p:cNvSpPr>
          <p:nvPr>
            <p:ph type="sldNum" sz="quarter" idx="5"/>
          </p:nvPr>
        </p:nvSpPr>
        <p:spPr/>
        <p:txBody>
          <a:bodyPr/>
          <a:lstStyle/>
          <a:p>
            <a:fld id="{C5222CE2-237F-4EBB-BB9E-009B7148E4F3}" type="slidenum">
              <a:rPr lang="en-US" smtClean="0"/>
              <a:t>27</a:t>
            </a:fld>
            <a:endParaRPr lang="en-US"/>
          </a:p>
        </p:txBody>
      </p:sp>
    </p:spTree>
    <p:extLst>
      <p:ext uri="{BB962C8B-B14F-4D97-AF65-F5344CB8AC3E}">
        <p14:creationId xmlns:p14="http://schemas.microsoft.com/office/powerpoint/2010/main" val="2406033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854BE-44EB-F80B-2B7F-1A16774DF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9BA6A-AE2A-EBDC-D938-DE8DE98FB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DC4E91-4B36-E30E-DD8A-7901A9B1C9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8DAB7D-1C87-9F13-1110-73CE8135C4A8}"/>
              </a:ext>
            </a:extLst>
          </p:cNvPr>
          <p:cNvSpPr>
            <a:spLocks noGrp="1"/>
          </p:cNvSpPr>
          <p:nvPr>
            <p:ph type="sldNum" sz="quarter" idx="5"/>
          </p:nvPr>
        </p:nvSpPr>
        <p:spPr/>
        <p:txBody>
          <a:bodyPr/>
          <a:lstStyle/>
          <a:p>
            <a:fld id="{C5222CE2-237F-4EBB-BB9E-009B7148E4F3}" type="slidenum">
              <a:rPr lang="en-US" smtClean="0"/>
              <a:t>28</a:t>
            </a:fld>
            <a:endParaRPr lang="en-US"/>
          </a:p>
        </p:txBody>
      </p:sp>
    </p:spTree>
    <p:extLst>
      <p:ext uri="{BB962C8B-B14F-4D97-AF65-F5344CB8AC3E}">
        <p14:creationId xmlns:p14="http://schemas.microsoft.com/office/powerpoint/2010/main" val="2431361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the complete information baseline, as we shift gears to commitment problems.</a:t>
            </a:r>
          </a:p>
        </p:txBody>
      </p:sp>
      <p:sp>
        <p:nvSpPr>
          <p:cNvPr id="4" name="Slide Number Placeholder 3"/>
          <p:cNvSpPr>
            <a:spLocks noGrp="1"/>
          </p:cNvSpPr>
          <p:nvPr>
            <p:ph type="sldNum" sz="quarter" idx="5"/>
          </p:nvPr>
        </p:nvSpPr>
        <p:spPr/>
        <p:txBody>
          <a:bodyPr/>
          <a:lstStyle/>
          <a:p>
            <a:fld id="{C5222CE2-237F-4EBB-BB9E-009B7148E4F3}" type="slidenum">
              <a:rPr lang="en-US" smtClean="0"/>
              <a:t>29</a:t>
            </a:fld>
            <a:endParaRPr lang="en-US"/>
          </a:p>
        </p:txBody>
      </p:sp>
    </p:spTree>
    <p:extLst>
      <p:ext uri="{BB962C8B-B14F-4D97-AF65-F5344CB8AC3E}">
        <p14:creationId xmlns:p14="http://schemas.microsoft.com/office/powerpoint/2010/main" val="493274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27CD3-B13E-9C43-E447-3FFF6E150F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4CAB3-9420-852C-30E4-5EA142D2C0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208FD-7779-BFA2-A3C2-3399E2879445}"/>
              </a:ext>
            </a:extLst>
          </p:cNvPr>
          <p:cNvSpPr>
            <a:spLocks noGrp="1"/>
          </p:cNvSpPr>
          <p:nvPr>
            <p:ph type="body" idx="1"/>
          </p:nvPr>
        </p:nvSpPr>
        <p:spPr/>
        <p:txBody>
          <a:bodyPr/>
          <a:lstStyle/>
          <a:p>
            <a:r>
              <a:rPr lang="en-US" dirty="0"/>
              <a:t>Only change is whether to initiate immediate war.</a:t>
            </a:r>
          </a:p>
          <a:p>
            <a:endParaRPr lang="en-US" dirty="0"/>
          </a:p>
          <a:p>
            <a:r>
              <a:rPr lang="en-US" dirty="0"/>
              <a:t>Fighting immediately is more advantageous for A than a fight later, regardless of sabotage.</a:t>
            </a:r>
          </a:p>
        </p:txBody>
      </p:sp>
      <p:sp>
        <p:nvSpPr>
          <p:cNvPr id="4" name="Slide Number Placeholder 3">
            <a:extLst>
              <a:ext uri="{FF2B5EF4-FFF2-40B4-BE49-F238E27FC236}">
                <a16:creationId xmlns:a16="http://schemas.microsoft.com/office/drawing/2014/main" id="{768167B3-D27E-8983-5CDF-854FD0FDC7E8}"/>
              </a:ext>
            </a:extLst>
          </p:cNvPr>
          <p:cNvSpPr>
            <a:spLocks noGrp="1"/>
          </p:cNvSpPr>
          <p:nvPr>
            <p:ph type="sldNum" sz="quarter" idx="5"/>
          </p:nvPr>
        </p:nvSpPr>
        <p:spPr/>
        <p:txBody>
          <a:bodyPr/>
          <a:lstStyle/>
          <a:p>
            <a:fld id="{C5222CE2-237F-4EBB-BB9E-009B7148E4F3}" type="slidenum">
              <a:rPr lang="en-US" smtClean="0"/>
              <a:t>30</a:t>
            </a:fld>
            <a:endParaRPr lang="en-US"/>
          </a:p>
        </p:txBody>
      </p:sp>
    </p:spTree>
    <p:extLst>
      <p:ext uri="{BB962C8B-B14F-4D97-AF65-F5344CB8AC3E}">
        <p14:creationId xmlns:p14="http://schemas.microsoft.com/office/powerpoint/2010/main" val="875211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B9C65-1E39-1F41-60CB-475B3D501B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915073-44E2-041B-48A8-93F1EE58F4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EA145E-A09A-CD7E-B827-D7A1A337AC3F}"/>
              </a:ext>
            </a:extLst>
          </p:cNvPr>
          <p:cNvSpPr>
            <a:spLocks noGrp="1"/>
          </p:cNvSpPr>
          <p:nvPr>
            <p:ph type="body" idx="1"/>
          </p:nvPr>
        </p:nvSpPr>
        <p:spPr/>
        <p:txBody>
          <a:bodyPr/>
          <a:lstStyle/>
          <a:p>
            <a:r>
              <a:rPr lang="en-US" dirty="0"/>
              <a:t>Think about situation with shift in the balance of power but the good is worthless. Then no need to fight.</a:t>
            </a:r>
          </a:p>
          <a:p>
            <a:endParaRPr lang="en-US" dirty="0"/>
          </a:p>
          <a:p>
            <a:r>
              <a:rPr lang="en-US" dirty="0"/>
              <a:t>Example of smaller power shift: if destroyed bridges prevent the rapid deployment of forces</a:t>
            </a:r>
          </a:p>
        </p:txBody>
      </p:sp>
      <p:sp>
        <p:nvSpPr>
          <p:cNvPr id="4" name="Slide Number Placeholder 3">
            <a:extLst>
              <a:ext uri="{FF2B5EF4-FFF2-40B4-BE49-F238E27FC236}">
                <a16:creationId xmlns:a16="http://schemas.microsoft.com/office/drawing/2014/main" id="{03F58378-EAF5-9AB3-4942-6DD19BD8AC7F}"/>
              </a:ext>
            </a:extLst>
          </p:cNvPr>
          <p:cNvSpPr>
            <a:spLocks noGrp="1"/>
          </p:cNvSpPr>
          <p:nvPr>
            <p:ph type="sldNum" sz="quarter" idx="5"/>
          </p:nvPr>
        </p:nvSpPr>
        <p:spPr/>
        <p:txBody>
          <a:bodyPr/>
          <a:lstStyle/>
          <a:p>
            <a:fld id="{C5222CE2-237F-4EBB-BB9E-009B7148E4F3}" type="slidenum">
              <a:rPr lang="en-US" smtClean="0"/>
              <a:t>31</a:t>
            </a:fld>
            <a:endParaRPr lang="en-US"/>
          </a:p>
        </p:txBody>
      </p:sp>
    </p:spTree>
    <p:extLst>
      <p:ext uri="{BB962C8B-B14F-4D97-AF65-F5344CB8AC3E}">
        <p14:creationId xmlns:p14="http://schemas.microsoft.com/office/powerpoint/2010/main" val="575701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55B7D-A485-979B-BDA9-336B12ED4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170041-E5F8-C53B-075B-1C8110B1D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4BC843-63B3-8B90-EF52-AFA87A831B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F45A91-F08B-9B08-6916-22B24ED8490D}"/>
              </a:ext>
            </a:extLst>
          </p:cNvPr>
          <p:cNvSpPr>
            <a:spLocks noGrp="1"/>
          </p:cNvSpPr>
          <p:nvPr>
            <p:ph type="sldNum" sz="quarter" idx="5"/>
          </p:nvPr>
        </p:nvSpPr>
        <p:spPr/>
        <p:txBody>
          <a:bodyPr/>
          <a:lstStyle/>
          <a:p>
            <a:fld id="{C5222CE2-237F-4EBB-BB9E-009B7148E4F3}" type="slidenum">
              <a:rPr lang="en-US" smtClean="0"/>
              <a:t>32</a:t>
            </a:fld>
            <a:endParaRPr lang="en-US"/>
          </a:p>
        </p:txBody>
      </p:sp>
    </p:spTree>
    <p:extLst>
      <p:ext uri="{BB962C8B-B14F-4D97-AF65-F5344CB8AC3E}">
        <p14:creationId xmlns:p14="http://schemas.microsoft.com/office/powerpoint/2010/main" val="4179244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1E60D-8E23-3388-676F-790B3AA12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2F8031-8B3C-7872-3393-E19ED3C2EE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A22B6-7692-DE8D-FB83-23E65B326A46}"/>
              </a:ext>
            </a:extLst>
          </p:cNvPr>
          <p:cNvSpPr>
            <a:spLocks noGrp="1"/>
          </p:cNvSpPr>
          <p:nvPr>
            <p:ph type="body" idx="1"/>
          </p:nvPr>
        </p:nvSpPr>
        <p:spPr/>
        <p:txBody>
          <a:bodyPr/>
          <a:lstStyle/>
          <a:p>
            <a:r>
              <a:rPr lang="en-US" dirty="0"/>
              <a:t>Look at the case when sabotage reduces the shift in the balance of power</a:t>
            </a:r>
          </a:p>
        </p:txBody>
      </p:sp>
      <p:sp>
        <p:nvSpPr>
          <p:cNvPr id="4" name="Slide Number Placeholder 3">
            <a:extLst>
              <a:ext uri="{FF2B5EF4-FFF2-40B4-BE49-F238E27FC236}">
                <a16:creationId xmlns:a16="http://schemas.microsoft.com/office/drawing/2014/main" id="{E6607B3A-15F9-A147-1977-C30440BCE088}"/>
              </a:ext>
            </a:extLst>
          </p:cNvPr>
          <p:cNvSpPr>
            <a:spLocks noGrp="1"/>
          </p:cNvSpPr>
          <p:nvPr>
            <p:ph type="sldNum" sz="quarter" idx="5"/>
          </p:nvPr>
        </p:nvSpPr>
        <p:spPr/>
        <p:txBody>
          <a:bodyPr/>
          <a:lstStyle/>
          <a:p>
            <a:fld id="{C5222CE2-237F-4EBB-BB9E-009B7148E4F3}" type="slidenum">
              <a:rPr lang="en-US" smtClean="0"/>
              <a:t>33</a:t>
            </a:fld>
            <a:endParaRPr lang="en-US"/>
          </a:p>
        </p:txBody>
      </p:sp>
    </p:spTree>
    <p:extLst>
      <p:ext uri="{BB962C8B-B14F-4D97-AF65-F5344CB8AC3E}">
        <p14:creationId xmlns:p14="http://schemas.microsoft.com/office/powerpoint/2010/main" val="3882517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E51C3-CB66-303C-4EFD-90F5A5850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ABA747-7E38-6594-9F5D-8080F3241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69E3C-5C03-CAFE-F2A3-28FA11780624}"/>
              </a:ext>
            </a:extLst>
          </p:cNvPr>
          <p:cNvSpPr>
            <a:spLocks noGrp="1"/>
          </p:cNvSpPr>
          <p:nvPr>
            <p:ph type="body" idx="1"/>
          </p:nvPr>
        </p:nvSpPr>
        <p:spPr/>
        <p:txBody>
          <a:bodyPr/>
          <a:lstStyle/>
          <a:p>
            <a:r>
              <a:rPr lang="en-US" dirty="0"/>
              <a:t>S sabotages because it is low cost. But good news is that there is no war. Efficiency goes down as it becomes more destructive.</a:t>
            </a:r>
          </a:p>
        </p:txBody>
      </p:sp>
      <p:sp>
        <p:nvSpPr>
          <p:cNvPr id="4" name="Slide Number Placeholder 3">
            <a:extLst>
              <a:ext uri="{FF2B5EF4-FFF2-40B4-BE49-F238E27FC236}">
                <a16:creationId xmlns:a16="http://schemas.microsoft.com/office/drawing/2014/main" id="{4D4E1108-ACA2-D1E9-B509-8D5AD3DAA379}"/>
              </a:ext>
            </a:extLst>
          </p:cNvPr>
          <p:cNvSpPr>
            <a:spLocks noGrp="1"/>
          </p:cNvSpPr>
          <p:nvPr>
            <p:ph type="sldNum" sz="quarter" idx="5"/>
          </p:nvPr>
        </p:nvSpPr>
        <p:spPr/>
        <p:txBody>
          <a:bodyPr/>
          <a:lstStyle/>
          <a:p>
            <a:fld id="{C5222CE2-237F-4EBB-BB9E-009B7148E4F3}" type="slidenum">
              <a:rPr lang="en-US" smtClean="0"/>
              <a:t>34</a:t>
            </a:fld>
            <a:endParaRPr lang="en-US"/>
          </a:p>
        </p:txBody>
      </p:sp>
    </p:spTree>
    <p:extLst>
      <p:ext uri="{BB962C8B-B14F-4D97-AF65-F5344CB8AC3E}">
        <p14:creationId xmlns:p14="http://schemas.microsoft.com/office/powerpoint/2010/main" val="2472554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39B6E-7E89-88DF-EF58-771B5E400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D13DC-3D81-54FB-B4D7-C42FD0F19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B1A1AF-FB12-405E-7005-A5C41AD3C76C}"/>
              </a:ext>
            </a:extLst>
          </p:cNvPr>
          <p:cNvSpPr>
            <a:spLocks noGrp="1"/>
          </p:cNvSpPr>
          <p:nvPr>
            <p:ph type="body" idx="1"/>
          </p:nvPr>
        </p:nvSpPr>
        <p:spPr/>
        <p:txBody>
          <a:bodyPr/>
          <a:lstStyle/>
          <a:p>
            <a:r>
              <a:rPr lang="en-US" dirty="0"/>
              <a:t>No sabotage afterward, but also war.</a:t>
            </a:r>
          </a:p>
        </p:txBody>
      </p:sp>
      <p:sp>
        <p:nvSpPr>
          <p:cNvPr id="4" name="Slide Number Placeholder 3">
            <a:extLst>
              <a:ext uri="{FF2B5EF4-FFF2-40B4-BE49-F238E27FC236}">
                <a16:creationId xmlns:a16="http://schemas.microsoft.com/office/drawing/2014/main" id="{3A2ED7DE-742C-759D-447A-113531002EE9}"/>
              </a:ext>
            </a:extLst>
          </p:cNvPr>
          <p:cNvSpPr>
            <a:spLocks noGrp="1"/>
          </p:cNvSpPr>
          <p:nvPr>
            <p:ph type="sldNum" sz="quarter" idx="5"/>
          </p:nvPr>
        </p:nvSpPr>
        <p:spPr/>
        <p:txBody>
          <a:bodyPr/>
          <a:lstStyle/>
          <a:p>
            <a:fld id="{C5222CE2-237F-4EBB-BB9E-009B7148E4F3}" type="slidenum">
              <a:rPr lang="en-US" smtClean="0"/>
              <a:t>35</a:t>
            </a:fld>
            <a:endParaRPr lang="en-US"/>
          </a:p>
        </p:txBody>
      </p:sp>
    </p:spTree>
    <p:extLst>
      <p:ext uri="{BB962C8B-B14F-4D97-AF65-F5344CB8AC3E}">
        <p14:creationId xmlns:p14="http://schemas.microsoft.com/office/powerpoint/2010/main" val="22442093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A9799-B5B3-D449-0054-30704EE72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29941-1B3E-4E76-0531-773E5DFF59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21D49E-EF8A-69D6-A144-F170D21285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2568AD-4153-5FD9-D43F-B5FAACB628C6}"/>
              </a:ext>
            </a:extLst>
          </p:cNvPr>
          <p:cNvSpPr>
            <a:spLocks noGrp="1"/>
          </p:cNvSpPr>
          <p:nvPr>
            <p:ph type="sldNum" sz="quarter" idx="5"/>
          </p:nvPr>
        </p:nvSpPr>
        <p:spPr/>
        <p:txBody>
          <a:bodyPr/>
          <a:lstStyle/>
          <a:p>
            <a:fld id="{C5222CE2-237F-4EBB-BB9E-009B7148E4F3}" type="slidenum">
              <a:rPr lang="en-US" smtClean="0"/>
              <a:t>36</a:t>
            </a:fld>
            <a:endParaRPr lang="en-US"/>
          </a:p>
        </p:txBody>
      </p:sp>
    </p:spTree>
    <p:extLst>
      <p:ext uri="{BB962C8B-B14F-4D97-AF65-F5344CB8AC3E}">
        <p14:creationId xmlns:p14="http://schemas.microsoft.com/office/powerpoint/2010/main" val="23245145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09A0-4CFA-D11C-AFBE-59B593443F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C260E-2BC9-FCD5-2606-84B20BCC1E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978F2-4421-8FC6-55B7-7CE4372F6B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EB45ED-8FC0-37A5-CDCF-93DDFB1DD420}"/>
              </a:ext>
            </a:extLst>
          </p:cNvPr>
          <p:cNvSpPr>
            <a:spLocks noGrp="1"/>
          </p:cNvSpPr>
          <p:nvPr>
            <p:ph type="sldNum" sz="quarter" idx="5"/>
          </p:nvPr>
        </p:nvSpPr>
        <p:spPr/>
        <p:txBody>
          <a:bodyPr/>
          <a:lstStyle/>
          <a:p>
            <a:fld id="{C5222CE2-237F-4EBB-BB9E-009B7148E4F3}" type="slidenum">
              <a:rPr lang="en-US" smtClean="0"/>
              <a:t>37</a:t>
            </a:fld>
            <a:endParaRPr lang="en-US"/>
          </a:p>
        </p:txBody>
      </p:sp>
    </p:spTree>
    <p:extLst>
      <p:ext uri="{BB962C8B-B14F-4D97-AF65-F5344CB8AC3E}">
        <p14:creationId xmlns:p14="http://schemas.microsoft.com/office/powerpoint/2010/main" val="2911567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02362-867A-1796-C8D2-66487E9EAF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8FD2BB-1B61-CC84-BD8A-E21313209B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5FA958-82BD-22D8-5D0D-458746F65D6E}"/>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5" name="Footer Placeholder 4">
            <a:extLst>
              <a:ext uri="{FF2B5EF4-FFF2-40B4-BE49-F238E27FC236}">
                <a16:creationId xmlns:a16="http://schemas.microsoft.com/office/drawing/2014/main" id="{CC3BA67B-BFAE-185B-AD1E-52B561AE53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D7F8D2-1064-5BD4-6906-B29F04A9C860}"/>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1000649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965D0-F3CF-1263-82A3-15DF4FC974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04D58F-6E4E-18BC-D256-C0FD6C4982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9370CE-666E-1B85-22B5-570491CAF9C5}"/>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5" name="Footer Placeholder 4">
            <a:extLst>
              <a:ext uri="{FF2B5EF4-FFF2-40B4-BE49-F238E27FC236}">
                <a16:creationId xmlns:a16="http://schemas.microsoft.com/office/drawing/2014/main" id="{2EA5F933-1117-2A8A-7087-FEBBD48063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6D4D7E-D5F3-9D3C-3FE3-E9E21AF889E0}"/>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1347219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339DA-B2C4-2C03-1BCD-042EFBDCD7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F5E712-3960-F8C2-EDFB-C1639C28086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A329D1-4CF2-13BB-021A-EF3D1EDC800A}"/>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5" name="Footer Placeholder 4">
            <a:extLst>
              <a:ext uri="{FF2B5EF4-FFF2-40B4-BE49-F238E27FC236}">
                <a16:creationId xmlns:a16="http://schemas.microsoft.com/office/drawing/2014/main" id="{C273B307-3DB6-4273-07F7-AA6B849CE5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D14DC0-E9DA-F2EA-5ADA-A9E84F55511E}"/>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4085668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35DA-F9BA-918E-4C08-E7DDC4FF94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93CD01-5103-6F34-8956-A447006FD4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906DB2-3B36-5CB6-48CB-C9178420F6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72C448-B3AF-655B-4B4F-198622038187}"/>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6" name="Footer Placeholder 5">
            <a:extLst>
              <a:ext uri="{FF2B5EF4-FFF2-40B4-BE49-F238E27FC236}">
                <a16:creationId xmlns:a16="http://schemas.microsoft.com/office/drawing/2014/main" id="{EAACBB75-7CE3-2944-BBA0-A77ECE5D01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F53475-164C-A474-FAB2-39DB8712F4D6}"/>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765374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02AE9-9535-75CB-A0AB-DE5226615E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1AA635E-1F28-CEA3-4A71-4D4F98D53F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48AD10-1624-59B3-F418-45F9CB1241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BEEACF-8FD9-0E1E-37B7-88966FD2B6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C23342-DD4B-C4FE-DDDE-75A8F8E93B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8D1C3C-EF5F-2838-7FA7-33F9BC7423ED}"/>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8" name="Footer Placeholder 7">
            <a:extLst>
              <a:ext uri="{FF2B5EF4-FFF2-40B4-BE49-F238E27FC236}">
                <a16:creationId xmlns:a16="http://schemas.microsoft.com/office/drawing/2014/main" id="{7BBFE696-982A-C996-E839-6202F8EEAA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9CACCD-1984-C718-ABEA-FE77A05DE3E0}"/>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50124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38C49-F315-2AA3-59D3-F1BC821214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686420-E85C-5457-0EBA-E8759ADFE15C}"/>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4" name="Footer Placeholder 3">
            <a:extLst>
              <a:ext uri="{FF2B5EF4-FFF2-40B4-BE49-F238E27FC236}">
                <a16:creationId xmlns:a16="http://schemas.microsoft.com/office/drawing/2014/main" id="{D6D3DACD-E4A6-BD7A-FCE9-F1DD080E6C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532ED0-1304-DAF6-E65D-AECE79674677}"/>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3374899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E77458-5609-F611-7BC0-6C44E241F111}"/>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3" name="Footer Placeholder 2">
            <a:extLst>
              <a:ext uri="{FF2B5EF4-FFF2-40B4-BE49-F238E27FC236}">
                <a16:creationId xmlns:a16="http://schemas.microsoft.com/office/drawing/2014/main" id="{0DCFC5BB-478C-D92B-BAE2-91073D1195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74AF63-7C14-FEB3-B13F-ACEA529FBE05}"/>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381428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640CD-F1B4-639B-E572-C740E187E6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525C1C-44A2-8FAA-1943-9AE6582A36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492D77-3352-F5C8-0285-C294D0631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10630F-980C-3736-2B30-03E862268062}"/>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6" name="Footer Placeholder 5">
            <a:extLst>
              <a:ext uri="{FF2B5EF4-FFF2-40B4-BE49-F238E27FC236}">
                <a16:creationId xmlns:a16="http://schemas.microsoft.com/office/drawing/2014/main" id="{416F3E2C-CEA7-EFAB-5831-47DFB615FA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C148AE-8516-6095-FD5B-F0DD9DFFC820}"/>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890746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BD87A-A918-2F71-9B9C-9A32FCB013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0D2B44-2634-7F11-3735-4D89372D69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E42CBD-29E1-948C-80D4-E72DD9D638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B08B2F-4DF5-A8DF-51DC-1450459B8519}"/>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6" name="Footer Placeholder 5">
            <a:extLst>
              <a:ext uri="{FF2B5EF4-FFF2-40B4-BE49-F238E27FC236}">
                <a16:creationId xmlns:a16="http://schemas.microsoft.com/office/drawing/2014/main" id="{01306E61-DBDC-3973-1073-AE8E573E0F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8A3ED2-9586-A149-86C2-2691C718F4A5}"/>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703207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DB3B3-611C-96A3-BBCE-A1322D1E0C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D7192F-0D53-0756-8623-4FAE5A8BC1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6BB3E9-FF0B-3AC0-66B3-4B064A617DCE}"/>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5" name="Footer Placeholder 4">
            <a:extLst>
              <a:ext uri="{FF2B5EF4-FFF2-40B4-BE49-F238E27FC236}">
                <a16:creationId xmlns:a16="http://schemas.microsoft.com/office/drawing/2014/main" id="{7BFB2C03-1415-2DB5-B8C6-223CD40947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E3720-4F53-BC21-A05F-C943101AD968}"/>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2674731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CA833-0164-7360-E797-2C61234104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4EBB47-9C08-F59E-2CBE-97C6F3031B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E8F5B8-71F3-84EA-FE30-C49A69E31299}"/>
              </a:ext>
            </a:extLst>
          </p:cNvPr>
          <p:cNvSpPr>
            <a:spLocks noGrp="1"/>
          </p:cNvSpPr>
          <p:nvPr>
            <p:ph type="dt" sz="half" idx="10"/>
          </p:nvPr>
        </p:nvSpPr>
        <p:spPr/>
        <p:txBody>
          <a:bodyPr/>
          <a:lstStyle/>
          <a:p>
            <a:fld id="{57DB5E91-F14D-491F-9492-C74B0065A182}" type="datetimeFigureOut">
              <a:rPr lang="en-US" smtClean="0"/>
              <a:t>11/20/2024</a:t>
            </a:fld>
            <a:endParaRPr lang="en-US"/>
          </a:p>
        </p:txBody>
      </p:sp>
      <p:sp>
        <p:nvSpPr>
          <p:cNvPr id="5" name="Footer Placeholder 4">
            <a:extLst>
              <a:ext uri="{FF2B5EF4-FFF2-40B4-BE49-F238E27FC236}">
                <a16:creationId xmlns:a16="http://schemas.microsoft.com/office/drawing/2014/main" id="{D3F4284C-59E5-4F66-8953-335C208C18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90D778-23F4-FFB1-56D3-50252822A926}"/>
              </a:ext>
            </a:extLst>
          </p:cNvPr>
          <p:cNvSpPr>
            <a:spLocks noGrp="1"/>
          </p:cNvSpPr>
          <p:nvPr>
            <p:ph type="sldNum" sz="quarter" idx="12"/>
          </p:nvPr>
        </p:nvSpPr>
        <p:spPr/>
        <p:txBody>
          <a:bodyPr/>
          <a:lstStyle/>
          <a:p>
            <a:fld id="{914A52EF-4969-4FF0-903D-B8724223563F}" type="slidenum">
              <a:rPr lang="en-US" smtClean="0"/>
              <a:t>‹#›</a:t>
            </a:fld>
            <a:endParaRPr lang="en-US"/>
          </a:p>
        </p:txBody>
      </p:sp>
    </p:spTree>
    <p:extLst>
      <p:ext uri="{BB962C8B-B14F-4D97-AF65-F5344CB8AC3E}">
        <p14:creationId xmlns:p14="http://schemas.microsoft.com/office/powerpoint/2010/main" val="2707863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7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313364-D369-F4C6-4F9D-08A8D09B0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BDC220-0650-7E32-0304-75D9749F60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B854C3-2CBC-22AD-F76F-B788039A2F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DB5E91-F14D-491F-9492-C74B0065A182}" type="datetimeFigureOut">
              <a:rPr lang="en-US" smtClean="0"/>
              <a:t>11/20/2024</a:t>
            </a:fld>
            <a:endParaRPr lang="en-US"/>
          </a:p>
        </p:txBody>
      </p:sp>
      <p:sp>
        <p:nvSpPr>
          <p:cNvPr id="5" name="Footer Placeholder 4">
            <a:extLst>
              <a:ext uri="{FF2B5EF4-FFF2-40B4-BE49-F238E27FC236}">
                <a16:creationId xmlns:a16="http://schemas.microsoft.com/office/drawing/2014/main" id="{FCCBBD29-27F7-763E-6CD7-A2D6B58EDA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6A9CBAF-1D8C-F8BB-D55C-83491D5DF3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4A52EF-4969-4FF0-903D-B8724223563F}" type="slidenum">
              <a:rPr lang="en-US" smtClean="0"/>
              <a:t>‹#›</a:t>
            </a:fld>
            <a:endParaRPr lang="en-US"/>
          </a:p>
        </p:txBody>
      </p:sp>
    </p:spTree>
    <p:extLst>
      <p:ext uri="{BB962C8B-B14F-4D97-AF65-F5344CB8AC3E}">
        <p14:creationId xmlns:p14="http://schemas.microsoft.com/office/powerpoint/2010/main" val="193853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1.xml"/><Relationship Id="rId7" Type="http://schemas.openxmlformats.org/officeDocument/2006/relationships/image" Target="../media/image6.png"/><Relationship Id="rId2" Type="http://schemas.microsoft.com/office/2007/relationships/media" Target="../media/media1.m4v"/><Relationship Id="rId1" Type="http://schemas.openxmlformats.org/officeDocument/2006/relationships/video" Target="NULL" TargetMode="Externa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6C90C-B583-A916-21F7-B371510B67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4C25451-253C-3E9B-AB6D-EA23A65460D0}"/>
              </a:ext>
            </a:extLst>
          </p:cNvPr>
          <p:cNvSpPr txBox="1"/>
          <p:nvPr/>
        </p:nvSpPr>
        <p:spPr>
          <a:xfrm>
            <a:off x="2622515" y="1401801"/>
            <a:ext cx="6971033" cy="1569660"/>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Strategic Sabotage and Crisis Bargaining</a:t>
            </a:r>
          </a:p>
        </p:txBody>
      </p:sp>
      <p:sp>
        <p:nvSpPr>
          <p:cNvPr id="3" name="TextBox 2">
            <a:extLst>
              <a:ext uri="{FF2B5EF4-FFF2-40B4-BE49-F238E27FC236}">
                <a16:creationId xmlns:a16="http://schemas.microsoft.com/office/drawing/2014/main" id="{F2349E3D-BA73-84D2-AF5F-70D1C64B88A8}"/>
              </a:ext>
            </a:extLst>
          </p:cNvPr>
          <p:cNvSpPr txBox="1"/>
          <p:nvPr/>
        </p:nvSpPr>
        <p:spPr>
          <a:xfrm>
            <a:off x="1552073" y="4294456"/>
            <a:ext cx="2863516" cy="1077218"/>
          </a:xfrm>
          <a:prstGeom prst="rect">
            <a:avLst/>
          </a:prstGeom>
          <a:noFill/>
        </p:spPr>
        <p:txBody>
          <a:bodyPr wrap="square">
            <a:spAutoFit/>
          </a:bodyPr>
          <a:lstStyle/>
          <a:p>
            <a:pPr algn="ctr"/>
            <a:r>
              <a:rPr lang="en-US" sz="3200" b="1" dirty="0" err="1">
                <a:solidFill>
                  <a:schemeClr val="bg1"/>
                </a:solidFill>
                <a:effectLst>
                  <a:glow rad="127000">
                    <a:schemeClr val="tx1"/>
                  </a:glow>
                </a:effectLst>
                <a:latin typeface="Cambria" panose="02040503050406030204" pitchFamily="18" charset="0"/>
                <a:ea typeface="Cambria" panose="02040503050406030204" pitchFamily="18" charset="0"/>
              </a:rPr>
              <a:t>Zhejun</a:t>
            </a:r>
            <a:endParaRPr lang="en-US" sz="3200" b="1" dirty="0">
              <a:solidFill>
                <a:schemeClr val="bg1"/>
              </a:solidFill>
              <a:effectLst>
                <a:glow rad="127000">
                  <a:schemeClr val="tx1"/>
                </a:glow>
              </a:effectLst>
              <a:latin typeface="Cambria" panose="02040503050406030204" pitchFamily="18" charset="0"/>
              <a:ea typeface="Cambria" panose="02040503050406030204" pitchFamily="18" charset="0"/>
            </a:endParaRPr>
          </a:p>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Qiu</a:t>
            </a:r>
          </a:p>
        </p:txBody>
      </p:sp>
      <p:sp>
        <p:nvSpPr>
          <p:cNvPr id="4" name="TextBox 3">
            <a:extLst>
              <a:ext uri="{FF2B5EF4-FFF2-40B4-BE49-F238E27FC236}">
                <a16:creationId xmlns:a16="http://schemas.microsoft.com/office/drawing/2014/main" id="{F19FC862-3DAB-88C4-33E3-1CDE9E6EBA1D}"/>
              </a:ext>
            </a:extLst>
          </p:cNvPr>
          <p:cNvSpPr txBox="1"/>
          <p:nvPr/>
        </p:nvSpPr>
        <p:spPr>
          <a:xfrm>
            <a:off x="4676273" y="4294455"/>
            <a:ext cx="2863516" cy="1077218"/>
          </a:xfrm>
          <a:prstGeom prst="rect">
            <a:avLst/>
          </a:prstGeom>
          <a:noFill/>
        </p:spPr>
        <p:txBody>
          <a:bodyPr wrap="square">
            <a:spAutoFit/>
          </a:bodyPr>
          <a:lstStyle/>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William Spaniel</a:t>
            </a:r>
          </a:p>
        </p:txBody>
      </p:sp>
      <p:sp>
        <p:nvSpPr>
          <p:cNvPr id="5" name="TextBox 4">
            <a:extLst>
              <a:ext uri="{FF2B5EF4-FFF2-40B4-BE49-F238E27FC236}">
                <a16:creationId xmlns:a16="http://schemas.microsoft.com/office/drawing/2014/main" id="{0A741B89-70EE-D028-D666-5FB891F080D6}"/>
              </a:ext>
            </a:extLst>
          </p:cNvPr>
          <p:cNvSpPr txBox="1"/>
          <p:nvPr/>
        </p:nvSpPr>
        <p:spPr>
          <a:xfrm>
            <a:off x="7800473" y="4294454"/>
            <a:ext cx="2863516" cy="1077218"/>
          </a:xfrm>
          <a:prstGeom prst="rect">
            <a:avLst/>
          </a:prstGeom>
          <a:noFill/>
        </p:spPr>
        <p:txBody>
          <a:bodyPr wrap="square">
            <a:spAutoFit/>
          </a:bodyPr>
          <a:lstStyle/>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Christopher</a:t>
            </a:r>
          </a:p>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Hickey</a:t>
            </a:r>
          </a:p>
        </p:txBody>
      </p:sp>
    </p:spTree>
    <p:extLst>
      <p:ext uri="{BB962C8B-B14F-4D97-AF65-F5344CB8AC3E}">
        <p14:creationId xmlns:p14="http://schemas.microsoft.com/office/powerpoint/2010/main" val="104194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C7447-121C-F2FF-B803-D864D82E8C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5BB197-B3F3-AF3F-7B43-AB092CBBBBFA}"/>
              </a:ext>
            </a:extLst>
          </p:cNvPr>
          <p:cNvSpPr txBox="1"/>
          <p:nvPr/>
        </p:nvSpPr>
        <p:spPr>
          <a:xfrm>
            <a:off x="2622515" y="1401801"/>
            <a:ext cx="6971033" cy="1569660"/>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Strategic Sabotage and Crisis Bargaining</a:t>
            </a:r>
          </a:p>
        </p:txBody>
      </p:sp>
      <p:sp>
        <p:nvSpPr>
          <p:cNvPr id="3" name="TextBox 2">
            <a:extLst>
              <a:ext uri="{FF2B5EF4-FFF2-40B4-BE49-F238E27FC236}">
                <a16:creationId xmlns:a16="http://schemas.microsoft.com/office/drawing/2014/main" id="{37A93E6D-56E2-8E62-7FA7-E6C4C2258089}"/>
              </a:ext>
            </a:extLst>
          </p:cNvPr>
          <p:cNvSpPr txBox="1"/>
          <p:nvPr/>
        </p:nvSpPr>
        <p:spPr>
          <a:xfrm>
            <a:off x="1552073" y="5413393"/>
            <a:ext cx="2863516" cy="1077218"/>
          </a:xfrm>
          <a:prstGeom prst="rect">
            <a:avLst/>
          </a:prstGeom>
          <a:noFill/>
        </p:spPr>
        <p:txBody>
          <a:bodyPr wrap="square">
            <a:spAutoFit/>
          </a:bodyPr>
          <a:lstStyle/>
          <a:p>
            <a:pPr algn="ctr"/>
            <a:r>
              <a:rPr lang="en-US" sz="3200" b="1" dirty="0" err="1">
                <a:solidFill>
                  <a:schemeClr val="bg1"/>
                </a:solidFill>
                <a:effectLst>
                  <a:glow rad="127000">
                    <a:schemeClr val="tx1"/>
                  </a:glow>
                </a:effectLst>
                <a:latin typeface="Cambria" panose="02040503050406030204" pitchFamily="18" charset="0"/>
                <a:ea typeface="Cambria" panose="02040503050406030204" pitchFamily="18" charset="0"/>
              </a:rPr>
              <a:t>Zhejun</a:t>
            </a:r>
            <a:endParaRPr lang="en-US" sz="3200" b="1" dirty="0">
              <a:solidFill>
                <a:schemeClr val="bg1"/>
              </a:solidFill>
              <a:effectLst>
                <a:glow rad="127000">
                  <a:schemeClr val="tx1"/>
                </a:glow>
              </a:effectLst>
              <a:latin typeface="Cambria" panose="02040503050406030204" pitchFamily="18" charset="0"/>
              <a:ea typeface="Cambria" panose="02040503050406030204" pitchFamily="18" charset="0"/>
            </a:endParaRPr>
          </a:p>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Qiu</a:t>
            </a:r>
          </a:p>
        </p:txBody>
      </p:sp>
      <p:sp>
        <p:nvSpPr>
          <p:cNvPr id="4" name="TextBox 3">
            <a:extLst>
              <a:ext uri="{FF2B5EF4-FFF2-40B4-BE49-F238E27FC236}">
                <a16:creationId xmlns:a16="http://schemas.microsoft.com/office/drawing/2014/main" id="{420F1BB5-5A1A-9D07-5002-97BE83F96AF7}"/>
              </a:ext>
            </a:extLst>
          </p:cNvPr>
          <p:cNvSpPr txBox="1"/>
          <p:nvPr/>
        </p:nvSpPr>
        <p:spPr>
          <a:xfrm>
            <a:off x="4676273" y="4294455"/>
            <a:ext cx="2863516" cy="1077218"/>
          </a:xfrm>
          <a:prstGeom prst="rect">
            <a:avLst/>
          </a:prstGeom>
          <a:noFill/>
        </p:spPr>
        <p:txBody>
          <a:bodyPr wrap="square">
            <a:spAutoFit/>
          </a:bodyPr>
          <a:lstStyle/>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William Spaniel</a:t>
            </a:r>
          </a:p>
        </p:txBody>
      </p:sp>
      <p:sp>
        <p:nvSpPr>
          <p:cNvPr id="5" name="TextBox 4">
            <a:extLst>
              <a:ext uri="{FF2B5EF4-FFF2-40B4-BE49-F238E27FC236}">
                <a16:creationId xmlns:a16="http://schemas.microsoft.com/office/drawing/2014/main" id="{DDA6B751-4646-955C-63B9-99D8F63509DA}"/>
              </a:ext>
            </a:extLst>
          </p:cNvPr>
          <p:cNvSpPr txBox="1"/>
          <p:nvPr/>
        </p:nvSpPr>
        <p:spPr>
          <a:xfrm>
            <a:off x="7800473" y="4294454"/>
            <a:ext cx="2863516" cy="1077218"/>
          </a:xfrm>
          <a:prstGeom prst="rect">
            <a:avLst/>
          </a:prstGeom>
          <a:noFill/>
        </p:spPr>
        <p:txBody>
          <a:bodyPr wrap="square">
            <a:spAutoFit/>
          </a:bodyPr>
          <a:lstStyle/>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Christopher</a:t>
            </a:r>
          </a:p>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Hickey</a:t>
            </a:r>
          </a:p>
        </p:txBody>
      </p:sp>
      <p:pic>
        <p:nvPicPr>
          <p:cNvPr id="6146" name="Picture 2">
            <a:extLst>
              <a:ext uri="{FF2B5EF4-FFF2-40B4-BE49-F238E27FC236}">
                <a16:creationId xmlns:a16="http://schemas.microsoft.com/office/drawing/2014/main" id="{B6F9F988-E2B9-5245-985E-54A1ADB168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8086" y="3349122"/>
            <a:ext cx="1911490" cy="168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34349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3E009-9CB4-6553-FA1C-FE236751C97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B6F1BD-83CB-70A6-BFB7-97848C012548}"/>
              </a:ext>
            </a:extLst>
          </p:cNvPr>
          <p:cNvSpPr txBox="1"/>
          <p:nvPr/>
        </p:nvSpPr>
        <p:spPr>
          <a:xfrm>
            <a:off x="2622515" y="1401801"/>
            <a:ext cx="6971033" cy="1569660"/>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Strategic Sabotage and Crisis Bargaining</a:t>
            </a:r>
          </a:p>
        </p:txBody>
      </p:sp>
      <p:sp>
        <p:nvSpPr>
          <p:cNvPr id="3" name="TextBox 2">
            <a:extLst>
              <a:ext uri="{FF2B5EF4-FFF2-40B4-BE49-F238E27FC236}">
                <a16:creationId xmlns:a16="http://schemas.microsoft.com/office/drawing/2014/main" id="{CCE9EE4F-D606-208C-652E-8DE69BB1467D}"/>
              </a:ext>
            </a:extLst>
          </p:cNvPr>
          <p:cNvSpPr txBox="1"/>
          <p:nvPr/>
        </p:nvSpPr>
        <p:spPr>
          <a:xfrm>
            <a:off x="1552073" y="5413393"/>
            <a:ext cx="2863516" cy="1077218"/>
          </a:xfrm>
          <a:prstGeom prst="rect">
            <a:avLst/>
          </a:prstGeom>
          <a:noFill/>
        </p:spPr>
        <p:txBody>
          <a:bodyPr wrap="square">
            <a:spAutoFit/>
          </a:bodyPr>
          <a:lstStyle/>
          <a:p>
            <a:pPr algn="ctr"/>
            <a:r>
              <a:rPr lang="en-US" sz="3200" b="1" dirty="0" err="1">
                <a:solidFill>
                  <a:schemeClr val="bg1"/>
                </a:solidFill>
                <a:effectLst>
                  <a:glow rad="127000">
                    <a:schemeClr val="tx1"/>
                  </a:glow>
                </a:effectLst>
                <a:latin typeface="Cambria" panose="02040503050406030204" pitchFamily="18" charset="0"/>
                <a:ea typeface="Cambria" panose="02040503050406030204" pitchFamily="18" charset="0"/>
              </a:rPr>
              <a:t>Zhejun</a:t>
            </a:r>
            <a:endParaRPr lang="en-US" sz="3200" b="1" dirty="0">
              <a:solidFill>
                <a:schemeClr val="bg1"/>
              </a:solidFill>
              <a:effectLst>
                <a:glow rad="127000">
                  <a:schemeClr val="tx1"/>
                </a:glow>
              </a:effectLst>
              <a:latin typeface="Cambria" panose="02040503050406030204" pitchFamily="18" charset="0"/>
              <a:ea typeface="Cambria" panose="02040503050406030204" pitchFamily="18" charset="0"/>
            </a:endParaRPr>
          </a:p>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Qiu</a:t>
            </a:r>
          </a:p>
        </p:txBody>
      </p:sp>
      <p:sp>
        <p:nvSpPr>
          <p:cNvPr id="4" name="TextBox 3">
            <a:extLst>
              <a:ext uri="{FF2B5EF4-FFF2-40B4-BE49-F238E27FC236}">
                <a16:creationId xmlns:a16="http://schemas.microsoft.com/office/drawing/2014/main" id="{AC2C608B-9AD2-3E7D-B311-7A83CDD94EC9}"/>
              </a:ext>
            </a:extLst>
          </p:cNvPr>
          <p:cNvSpPr txBox="1"/>
          <p:nvPr/>
        </p:nvSpPr>
        <p:spPr>
          <a:xfrm>
            <a:off x="4676273" y="4294455"/>
            <a:ext cx="2863516" cy="1077218"/>
          </a:xfrm>
          <a:prstGeom prst="rect">
            <a:avLst/>
          </a:prstGeom>
          <a:noFill/>
        </p:spPr>
        <p:txBody>
          <a:bodyPr wrap="square">
            <a:spAutoFit/>
          </a:bodyPr>
          <a:lstStyle/>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William Spaniel</a:t>
            </a:r>
          </a:p>
        </p:txBody>
      </p:sp>
      <p:sp>
        <p:nvSpPr>
          <p:cNvPr id="5" name="TextBox 4">
            <a:extLst>
              <a:ext uri="{FF2B5EF4-FFF2-40B4-BE49-F238E27FC236}">
                <a16:creationId xmlns:a16="http://schemas.microsoft.com/office/drawing/2014/main" id="{3A48AB39-A5C9-A889-73E1-306E87BABF7A}"/>
              </a:ext>
            </a:extLst>
          </p:cNvPr>
          <p:cNvSpPr txBox="1"/>
          <p:nvPr/>
        </p:nvSpPr>
        <p:spPr>
          <a:xfrm>
            <a:off x="7776413" y="5425389"/>
            <a:ext cx="2863516" cy="1077218"/>
          </a:xfrm>
          <a:prstGeom prst="rect">
            <a:avLst/>
          </a:prstGeom>
          <a:noFill/>
        </p:spPr>
        <p:txBody>
          <a:bodyPr wrap="square">
            <a:spAutoFit/>
          </a:bodyPr>
          <a:lstStyle/>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Christopher</a:t>
            </a:r>
          </a:p>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Hickey</a:t>
            </a:r>
          </a:p>
        </p:txBody>
      </p:sp>
      <p:pic>
        <p:nvPicPr>
          <p:cNvPr id="6146" name="Picture 2">
            <a:extLst>
              <a:ext uri="{FF2B5EF4-FFF2-40B4-BE49-F238E27FC236}">
                <a16:creationId xmlns:a16="http://schemas.microsoft.com/office/drawing/2014/main" id="{F246CEF8-AE51-524F-DB6C-5F7DC9EEA5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8086" y="3349122"/>
            <a:ext cx="1911490" cy="16866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777772A-F4CD-5071-F3C0-83866C148C15}"/>
              </a:ext>
            </a:extLst>
          </p:cNvPr>
          <p:cNvPicPr>
            <a:picLocks noChangeAspect="1"/>
          </p:cNvPicPr>
          <p:nvPr/>
        </p:nvPicPr>
        <p:blipFill>
          <a:blip r:embed="rId4"/>
          <a:stretch>
            <a:fillRect/>
          </a:stretch>
        </p:blipFill>
        <p:spPr>
          <a:xfrm>
            <a:off x="8154140" y="3335519"/>
            <a:ext cx="2009774" cy="1700212"/>
          </a:xfrm>
          <a:prstGeom prst="rect">
            <a:avLst/>
          </a:prstGeom>
        </p:spPr>
      </p:pic>
    </p:spTree>
    <p:extLst>
      <p:ext uri="{BB962C8B-B14F-4D97-AF65-F5344CB8AC3E}">
        <p14:creationId xmlns:p14="http://schemas.microsoft.com/office/powerpoint/2010/main" val="13108364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krainedam">
            <a:hlinkClick r:id="" action="ppaction://media"/>
            <a:extLst>
              <a:ext uri="{FF2B5EF4-FFF2-40B4-BE49-F238E27FC236}">
                <a16:creationId xmlns:a16="http://schemas.microsoft.com/office/drawing/2014/main" id="{4DCBC12F-FC5D-5C8D-E172-DFA478EF6FDD}"/>
              </a:ext>
            </a:extLst>
          </p:cNvPr>
          <p:cNvPicPr>
            <a:picLocks noChangeAspect="1"/>
          </p:cNvPicPr>
          <p:nvPr>
            <a:videoFile r:link="rId1"/>
            <p:extLst>
              <p:ext uri="{DAA4B4D4-6D71-4841-9C94-3DE7FCFB9230}">
                <p14:media xmlns:p14="http://schemas.microsoft.com/office/powerpoint/2010/main" r:embed="rId2">
                  <p14:trim end="8735"/>
                </p14:media>
              </p:ext>
            </p:extLst>
          </p:nvPr>
        </p:nvPicPr>
        <p:blipFill>
          <a:blip r:embed="rId5"/>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1E04B8DF-785C-25BA-97E8-77734926D481}"/>
              </a:ext>
            </a:extLst>
          </p:cNvPr>
          <p:cNvSpPr txBox="1"/>
          <p:nvPr/>
        </p:nvSpPr>
        <p:spPr>
          <a:xfrm>
            <a:off x="207508" y="174351"/>
            <a:ext cx="2535694"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June 5, 2023</a:t>
            </a:r>
          </a:p>
        </p:txBody>
      </p:sp>
      <p:pic>
        <p:nvPicPr>
          <p:cNvPr id="1026" name="Picture 2" descr="undefined">
            <a:extLst>
              <a:ext uri="{FF2B5EF4-FFF2-40B4-BE49-F238E27FC236}">
                <a16:creationId xmlns:a16="http://schemas.microsoft.com/office/drawing/2014/main" id="{D9108BF1-859E-24E8-F336-67601511BB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6572" y="-1635659"/>
            <a:ext cx="1407059" cy="1407059"/>
          </a:xfrm>
          <a:prstGeom prst="rect">
            <a:avLst/>
          </a:prstGeom>
          <a:noFill/>
          <a:effectLst>
            <a:glow rad="127000">
              <a:schemeClr val="tx1"/>
            </a:glow>
          </a:effectLst>
          <a:extLst>
            <a:ext uri="{909E8E84-426E-40DD-AFC4-6F175D3DCCD1}">
              <a14:hiddenFill xmlns:a14="http://schemas.microsoft.com/office/drawing/2010/main">
                <a:solidFill>
                  <a:srgbClr val="FFFFFF"/>
                </a:solidFill>
              </a14:hiddenFill>
            </a:ext>
          </a:extLst>
        </p:spPr>
      </p:pic>
      <p:pic>
        <p:nvPicPr>
          <p:cNvPr id="6" name="ukrainedam">
            <a:hlinkClick r:id="" action="ppaction://media"/>
            <a:extLst>
              <a:ext uri="{FF2B5EF4-FFF2-40B4-BE49-F238E27FC236}">
                <a16:creationId xmlns:a16="http://schemas.microsoft.com/office/drawing/2014/main" id="{4DBC99C3-A2D4-17D0-784D-7B4B1264F13F}"/>
              </a:ext>
            </a:extLst>
          </p:cNvPr>
          <p:cNvPicPr>
            <a:picLocks noChangeAspect="1"/>
          </p:cNvPicPr>
          <p:nvPr>
            <a:videoFile r:link="rId1"/>
            <p:extLst>
              <p:ext uri="{DAA4B4D4-6D71-4841-9C94-3DE7FCFB9230}">
                <p14:media xmlns:p14="http://schemas.microsoft.com/office/powerpoint/2010/main" r:embed="rId2">
                  <p14:trim st="7949" end="1278"/>
                </p14:media>
              </p:ext>
            </p:extLst>
          </p:nvPr>
        </p:nvPicPr>
        <p:blipFill>
          <a:blip r:embed="rId7"/>
          <a:stretch>
            <a:fillRect/>
          </a:stretch>
        </p:blipFill>
        <p:spPr>
          <a:xfrm>
            <a:off x="0" y="0"/>
            <a:ext cx="12192000" cy="6858000"/>
          </a:xfrm>
          <a:prstGeom prst="rect">
            <a:avLst/>
          </a:prstGeom>
        </p:spPr>
      </p:pic>
      <p:pic>
        <p:nvPicPr>
          <p:cNvPr id="1028" name="Picture 4">
            <a:extLst>
              <a:ext uri="{FF2B5EF4-FFF2-40B4-BE49-F238E27FC236}">
                <a16:creationId xmlns:a16="http://schemas.microsoft.com/office/drawing/2014/main" id="{CE9AC1E7-BF67-12C1-9931-0BEF0682ED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561474"/>
            <a:ext cx="12192000" cy="91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65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04" fill="hold"/>
                                        <p:tgtEl>
                                          <p:spTgt spid="4"/>
                                        </p:tgtEl>
                                      </p:cBhvr>
                                    </p:cmd>
                                  </p:childTnLst>
                                </p:cTn>
                              </p:par>
                            </p:childTnLst>
                          </p:cTn>
                        </p:par>
                        <p:par>
                          <p:cTn id="7" fill="hold">
                            <p:stCondLst>
                              <p:cond delay="5804"/>
                            </p:stCondLst>
                            <p:childTnLst>
                              <p:par>
                                <p:cTn id="8" presetID="10"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4.16667E-6 -3.7037E-7 L 0.13034 0.51713 " pathEditMode="relative" rAng="0" ptsTypes="AA">
                                      <p:cBhvr>
                                        <p:cTn id="14" dur="2000" fill="hold"/>
                                        <p:tgtEl>
                                          <p:spTgt spid="1026"/>
                                        </p:tgtEl>
                                        <p:attrNameLst>
                                          <p:attrName>ppt_x</p:attrName>
                                          <p:attrName>ppt_y</p:attrName>
                                        </p:attrNameLst>
                                      </p:cBhvr>
                                      <p:rCtr x="6510" y="25856"/>
                                    </p:animMotion>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500"/>
                            </p:stCondLst>
                            <p:childTnLst>
                              <p:par>
                                <p:cTn id="21" presetID="1" presetClass="mediacall" presetSubtype="0" fill="hold" nodeType="afterEffect">
                                  <p:stCondLst>
                                    <p:cond delay="0"/>
                                  </p:stCondLst>
                                  <p:childTnLst>
                                    <p:cmd type="call" cmd="playFrom(0.0)">
                                      <p:cBhvr>
                                        <p:cTn id="22" dur="5312" fill="hold"/>
                                        <p:tgtEl>
                                          <p:spTgt spid="6"/>
                                        </p:tgtEl>
                                      </p:cBhvr>
                                    </p:cmd>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8" fill="hold" display="0">
                  <p:stCondLst>
                    <p:cond delay="indefinite"/>
                  </p:stCondLst>
                </p:cTn>
                <p:tgtEl>
                  <p:spTgt spid="4"/>
                </p:tgtEl>
              </p:cMediaNode>
            </p:video>
            <p:video>
              <p:cMediaNode vol="80000">
                <p:cTn id="29" fill="hold" display="0">
                  <p:stCondLst>
                    <p:cond delay="indefinite"/>
                  </p:st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13D4958F-4194-3899-7C6C-C24DBEB54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0457" y="415089"/>
            <a:ext cx="5411086" cy="6027821"/>
          </a:xfrm>
          <a:prstGeom prst="rect">
            <a:avLst/>
          </a:prstGeom>
          <a:noFill/>
          <a:effectLst>
            <a:glow rad="127000">
              <a:schemeClr val="tx1"/>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990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8B980-B501-2F18-0756-10550BD7D33B}"/>
            </a:ext>
          </a:extLst>
        </p:cNvPr>
        <p:cNvGrpSpPr/>
        <p:nvPr/>
      </p:nvGrpSpPr>
      <p:grpSpPr>
        <a:xfrm>
          <a:off x="0" y="0"/>
          <a:ext cx="0" cy="0"/>
          <a:chOff x="0" y="0"/>
          <a:chExt cx="0" cy="0"/>
        </a:xfrm>
      </p:grpSpPr>
      <p:pic>
        <p:nvPicPr>
          <p:cNvPr id="8194" name="Picture 2">
            <a:extLst>
              <a:ext uri="{FF2B5EF4-FFF2-40B4-BE49-F238E27FC236}">
                <a16:creationId xmlns:a16="http://schemas.microsoft.com/office/drawing/2014/main" id="{1407508D-138E-C96B-ACD4-2D8C1E4D6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38150"/>
            <a:ext cx="11430000" cy="5981700"/>
          </a:xfrm>
          <a:prstGeom prst="rect">
            <a:avLst/>
          </a:prstGeom>
          <a:noFill/>
          <a:effectLst>
            <a:glow rad="127000">
              <a:schemeClr val="tx1"/>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84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9CDE35-311C-E2B1-DDC0-66477904BB94}"/>
            </a:ext>
          </a:extLst>
        </p:cNvPr>
        <p:cNvGrpSpPr/>
        <p:nvPr/>
      </p:nvGrpSpPr>
      <p:grpSpPr>
        <a:xfrm>
          <a:off x="0" y="0"/>
          <a:ext cx="0" cy="0"/>
          <a:chOff x="0" y="0"/>
          <a:chExt cx="0" cy="0"/>
        </a:xfrm>
      </p:grpSpPr>
      <p:pic>
        <p:nvPicPr>
          <p:cNvPr id="2" name="Picture 2" descr="undefined">
            <a:extLst>
              <a:ext uri="{FF2B5EF4-FFF2-40B4-BE49-F238E27FC236}">
                <a16:creationId xmlns:a16="http://schemas.microsoft.com/office/drawing/2014/main" id="{5FE62C55-E334-04E9-0356-9CE711A754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7520" y="3576119"/>
            <a:ext cx="462481" cy="462481"/>
          </a:xfrm>
          <a:prstGeom prst="rect">
            <a:avLst/>
          </a:prstGeom>
          <a:noFill/>
          <a:effectLst>
            <a:glow rad="38100">
              <a:schemeClr val="tx1"/>
            </a:glow>
          </a:effectLst>
          <a:extLst>
            <a:ext uri="{909E8E84-426E-40DD-AFC4-6F175D3DCCD1}">
              <a14:hiddenFill xmlns:a14="http://schemas.microsoft.com/office/drawing/2010/main">
                <a:solidFill>
                  <a:srgbClr val="FFFFFF"/>
                </a:solidFill>
              </a14:hiddenFill>
            </a:ext>
          </a:extLst>
        </p:spPr>
      </p:pic>
      <p:pic>
        <p:nvPicPr>
          <p:cNvPr id="3" name="Picture 4" descr="undefined">
            <a:extLst>
              <a:ext uri="{FF2B5EF4-FFF2-40B4-BE49-F238E27FC236}">
                <a16:creationId xmlns:a16="http://schemas.microsoft.com/office/drawing/2014/main" id="{FB589077-27D0-F57A-8247-78DA06B30AA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94667" y="4692316"/>
            <a:ext cx="666501" cy="451936"/>
          </a:xfrm>
          <a:prstGeom prst="rect">
            <a:avLst/>
          </a:prstGeom>
          <a:noFill/>
          <a:effectLst>
            <a:glow rad="38100">
              <a:schemeClr val="tx1"/>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488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8830969-DE84-DFDF-C647-D89AC9813852}"/>
            </a:ext>
          </a:extLst>
        </p:cNvPr>
        <p:cNvGrpSpPr/>
        <p:nvPr/>
      </p:nvGrpSpPr>
      <p:grpSpPr>
        <a:xfrm>
          <a:off x="0" y="0"/>
          <a:ext cx="0" cy="0"/>
          <a:chOff x="0" y="0"/>
          <a:chExt cx="0" cy="0"/>
        </a:xfrm>
      </p:grpSpPr>
      <p:pic>
        <p:nvPicPr>
          <p:cNvPr id="2" name="Picture 2" descr="undefined">
            <a:extLst>
              <a:ext uri="{FF2B5EF4-FFF2-40B4-BE49-F238E27FC236}">
                <a16:creationId xmlns:a16="http://schemas.microsoft.com/office/drawing/2014/main" id="{BA0C1EB2-6EC1-82E8-C1F1-BE18E28FC5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7520" y="3576119"/>
            <a:ext cx="462481" cy="462481"/>
          </a:xfrm>
          <a:prstGeom prst="rect">
            <a:avLst/>
          </a:prstGeom>
          <a:noFill/>
          <a:effectLst>
            <a:glow rad="38100">
              <a:schemeClr val="tx1"/>
            </a:glow>
          </a:effectLst>
          <a:extLst>
            <a:ext uri="{909E8E84-426E-40DD-AFC4-6F175D3DCCD1}">
              <a14:hiddenFill xmlns:a14="http://schemas.microsoft.com/office/drawing/2010/main">
                <a:solidFill>
                  <a:srgbClr val="FFFFFF"/>
                </a:solidFill>
              </a14:hiddenFill>
            </a:ext>
          </a:extLst>
        </p:spPr>
      </p:pic>
      <p:pic>
        <p:nvPicPr>
          <p:cNvPr id="3" name="Picture 4" descr="undefined">
            <a:extLst>
              <a:ext uri="{FF2B5EF4-FFF2-40B4-BE49-F238E27FC236}">
                <a16:creationId xmlns:a16="http://schemas.microsoft.com/office/drawing/2014/main" id="{B7EC0EC6-A81D-D32A-A441-EBBBDB74C38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57520" y="4138863"/>
            <a:ext cx="666501" cy="451936"/>
          </a:xfrm>
          <a:prstGeom prst="rect">
            <a:avLst/>
          </a:prstGeom>
          <a:noFill/>
          <a:effectLst>
            <a:glow rad="38100">
              <a:schemeClr val="tx1"/>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85984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B468B-3F92-5A63-3CD7-71AEA37A31E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D852514-F352-FB54-011A-3F4F85C80081}"/>
              </a:ext>
            </a:extLst>
          </p:cNvPr>
          <p:cNvSpPr txBox="1"/>
          <p:nvPr/>
        </p:nvSpPr>
        <p:spPr>
          <a:xfrm>
            <a:off x="2610483" y="1534145"/>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Two Main Effects</a:t>
            </a:r>
          </a:p>
        </p:txBody>
      </p:sp>
      <p:sp>
        <p:nvSpPr>
          <p:cNvPr id="3" name="TextBox 2">
            <a:extLst>
              <a:ext uri="{FF2B5EF4-FFF2-40B4-BE49-F238E27FC236}">
                <a16:creationId xmlns:a16="http://schemas.microsoft.com/office/drawing/2014/main" id="{3ACF278D-3DFA-4413-A0EF-EEC42E989FEA}"/>
              </a:ext>
            </a:extLst>
          </p:cNvPr>
          <p:cNvSpPr txBox="1"/>
          <p:nvPr/>
        </p:nvSpPr>
        <p:spPr>
          <a:xfrm>
            <a:off x="1696452" y="3307870"/>
            <a:ext cx="8807480" cy="1569660"/>
          </a:xfrm>
          <a:prstGeom prst="rect">
            <a:avLst/>
          </a:prstGeom>
          <a:noFill/>
        </p:spPr>
        <p:txBody>
          <a:bodyPr wrap="square">
            <a:spAutoFit/>
          </a:bodyPr>
          <a:lstStyle/>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Increase perpetrator's ability to win</a:t>
            </a:r>
          </a:p>
          <a:p>
            <a:pPr algn="ctr"/>
            <a:endParaRPr lang="en-US" sz="3200" b="1" dirty="0">
              <a:solidFill>
                <a:schemeClr val="bg1"/>
              </a:solidFill>
              <a:effectLst>
                <a:glow rad="127000">
                  <a:schemeClr val="tx1"/>
                </a:glow>
              </a:effectLst>
              <a:latin typeface="Cambria" panose="02040503050406030204" pitchFamily="18" charset="0"/>
              <a:ea typeface="Cambria" panose="02040503050406030204" pitchFamily="18" charset="0"/>
            </a:endParaRPr>
          </a:p>
          <a:p>
            <a:pPr algn="ct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Cost only suffered by winner</a:t>
            </a:r>
          </a:p>
        </p:txBody>
      </p:sp>
    </p:spTree>
    <p:extLst>
      <p:ext uri="{BB962C8B-B14F-4D97-AF65-F5344CB8AC3E}">
        <p14:creationId xmlns:p14="http://schemas.microsoft.com/office/powerpoint/2010/main" val="2537457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CEB77-5D1E-8A07-BB57-6AACF0508050}"/>
            </a:ext>
          </a:extLst>
        </p:cNvPr>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193C9637-4F78-00CC-2E33-73AD043D43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05" y="-1069366"/>
            <a:ext cx="12384505" cy="8421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237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15477-10DD-8109-D352-55D8DE5CA9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06DF43-A8A1-B56D-072A-8A6013022CA6}"/>
              </a:ext>
            </a:extLst>
          </p:cNvPr>
          <p:cNvPicPr>
            <a:picLocks noChangeAspect="1"/>
          </p:cNvPicPr>
          <p:nvPr/>
        </p:nvPicPr>
        <p:blipFill>
          <a:blip r:embed="rId3"/>
          <a:stretch>
            <a:fillRect/>
          </a:stretch>
        </p:blipFill>
        <p:spPr>
          <a:xfrm>
            <a:off x="2781300" y="455947"/>
            <a:ext cx="6629400" cy="6619875"/>
          </a:xfrm>
          <a:prstGeom prst="rect">
            <a:avLst/>
          </a:prstGeom>
          <a:effectLst>
            <a:glow rad="127000">
              <a:schemeClr val="tx1"/>
            </a:glow>
          </a:effectLst>
        </p:spPr>
      </p:pic>
    </p:spTree>
    <p:extLst>
      <p:ext uri="{BB962C8B-B14F-4D97-AF65-F5344CB8AC3E}">
        <p14:creationId xmlns:p14="http://schemas.microsoft.com/office/powerpoint/2010/main" val="281036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5D41D-0116-FFC7-D5B9-720A50DE77BF}"/>
            </a:ext>
          </a:extLst>
        </p:cNvPr>
        <p:cNvGrpSpPr/>
        <p:nvPr/>
      </p:nvGrpSpPr>
      <p:grpSpPr>
        <a:xfrm>
          <a:off x="0" y="0"/>
          <a:ext cx="0" cy="0"/>
          <a:chOff x="0" y="0"/>
          <a:chExt cx="0" cy="0"/>
        </a:xfrm>
      </p:grpSpPr>
      <p:pic>
        <p:nvPicPr>
          <p:cNvPr id="5122" name="Picture 2" descr="undefined">
            <a:extLst>
              <a:ext uri="{FF2B5EF4-FFF2-40B4-BE49-F238E27FC236}">
                <a16:creationId xmlns:a16="http://schemas.microsoft.com/office/drawing/2014/main" id="{B402BA2D-3544-A7B7-AC99-09C910FC17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35736"/>
            <a:ext cx="12192000" cy="9290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248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A1FD7-6BFA-4A5C-8403-9AC7226252E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874CF6-A8BA-1FF3-B618-BC66F354701B}"/>
              </a:ext>
            </a:extLst>
          </p:cNvPr>
          <p:cNvPicPr>
            <a:picLocks noChangeAspect="1"/>
          </p:cNvPicPr>
          <p:nvPr/>
        </p:nvPicPr>
        <p:blipFill>
          <a:blip r:embed="rId3"/>
          <a:stretch>
            <a:fillRect/>
          </a:stretch>
        </p:blipFill>
        <p:spPr>
          <a:xfrm>
            <a:off x="0" y="-1270000"/>
            <a:ext cx="12192000" cy="8128000"/>
          </a:xfrm>
          <a:prstGeom prst="rect">
            <a:avLst/>
          </a:prstGeom>
        </p:spPr>
      </p:pic>
    </p:spTree>
    <p:extLst>
      <p:ext uri="{BB962C8B-B14F-4D97-AF65-F5344CB8AC3E}">
        <p14:creationId xmlns:p14="http://schemas.microsoft.com/office/powerpoint/2010/main" val="257829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0F688-A78F-E026-86C8-92F8761738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37BBD5-FF0A-CC3B-BAB5-8D07289A78DA}"/>
              </a:ext>
            </a:extLst>
          </p:cNvPr>
          <p:cNvPicPr>
            <a:picLocks noChangeAspect="1"/>
          </p:cNvPicPr>
          <p:nvPr/>
        </p:nvPicPr>
        <p:blipFill>
          <a:blip r:embed="rId3"/>
          <a:stretch>
            <a:fillRect/>
          </a:stretch>
        </p:blipFill>
        <p:spPr>
          <a:xfrm>
            <a:off x="695325" y="2566987"/>
            <a:ext cx="10801350" cy="1724025"/>
          </a:xfrm>
          <a:prstGeom prst="rect">
            <a:avLst/>
          </a:prstGeom>
          <a:effectLst>
            <a:glow rad="127000">
              <a:schemeClr val="tx1"/>
            </a:glow>
          </a:effectLst>
        </p:spPr>
      </p:pic>
    </p:spTree>
    <p:extLst>
      <p:ext uri="{BB962C8B-B14F-4D97-AF65-F5344CB8AC3E}">
        <p14:creationId xmlns:p14="http://schemas.microsoft.com/office/powerpoint/2010/main" val="1917359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D684F-E822-91C9-AB3D-8A076E80BE0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A3B23C-9A23-34AA-D250-2835B7393909}"/>
              </a:ext>
            </a:extLst>
          </p:cNvPr>
          <p:cNvSpPr txBox="1"/>
          <p:nvPr/>
        </p:nvSpPr>
        <p:spPr>
          <a:xfrm>
            <a:off x="2622515" y="439264"/>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What Happens?</a:t>
            </a:r>
          </a:p>
        </p:txBody>
      </p:sp>
      <p:sp>
        <p:nvSpPr>
          <p:cNvPr id="4" name="TextBox 3">
            <a:extLst>
              <a:ext uri="{FF2B5EF4-FFF2-40B4-BE49-F238E27FC236}">
                <a16:creationId xmlns:a16="http://schemas.microsoft.com/office/drawing/2014/main" id="{F9483AB1-0581-D69C-6E4D-B7EBF64CEF64}"/>
              </a:ext>
            </a:extLst>
          </p:cNvPr>
          <p:cNvSpPr txBox="1"/>
          <p:nvPr/>
        </p:nvSpPr>
        <p:spPr>
          <a:xfrm>
            <a:off x="890337" y="159859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Complete Information Model</a:t>
            </a:r>
          </a:p>
        </p:txBody>
      </p:sp>
      <p:sp>
        <p:nvSpPr>
          <p:cNvPr id="5" name="TextBox 4">
            <a:extLst>
              <a:ext uri="{FF2B5EF4-FFF2-40B4-BE49-F238E27FC236}">
                <a16:creationId xmlns:a16="http://schemas.microsoft.com/office/drawing/2014/main" id="{63230DA7-99D2-D414-866F-4A5B75BE5815}"/>
              </a:ext>
            </a:extLst>
          </p:cNvPr>
          <p:cNvSpPr txBox="1"/>
          <p:nvPr/>
        </p:nvSpPr>
        <p:spPr>
          <a:xfrm>
            <a:off x="1692260" y="2160721"/>
            <a:ext cx="8807480" cy="461665"/>
          </a:xfrm>
          <a:prstGeom prst="rect">
            <a:avLst/>
          </a:prstGeom>
          <a:noFill/>
        </p:spPr>
        <p:txBody>
          <a:bodyPr wrap="square">
            <a:spAutoFit/>
          </a:bodyPr>
          <a:lstStyle/>
          <a:p>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Basic cost-benefit decision, more attractive for weaker states</a:t>
            </a:r>
          </a:p>
        </p:txBody>
      </p:sp>
      <p:sp>
        <p:nvSpPr>
          <p:cNvPr id="6" name="TextBox 5">
            <a:extLst>
              <a:ext uri="{FF2B5EF4-FFF2-40B4-BE49-F238E27FC236}">
                <a16:creationId xmlns:a16="http://schemas.microsoft.com/office/drawing/2014/main" id="{1C517D5A-3D16-4D31-5E75-6BDC6BF83242}"/>
              </a:ext>
            </a:extLst>
          </p:cNvPr>
          <p:cNvSpPr txBox="1"/>
          <p:nvPr/>
        </p:nvSpPr>
        <p:spPr>
          <a:xfrm>
            <a:off x="890337" y="287554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Incomplete Information Model</a:t>
            </a:r>
          </a:p>
        </p:txBody>
      </p:sp>
      <p:sp>
        <p:nvSpPr>
          <p:cNvPr id="7" name="TextBox 6">
            <a:extLst>
              <a:ext uri="{FF2B5EF4-FFF2-40B4-BE49-F238E27FC236}">
                <a16:creationId xmlns:a16="http://schemas.microsoft.com/office/drawing/2014/main" id="{7782613B-666D-6DE0-EDC0-721B83EBDE78}"/>
              </a:ext>
            </a:extLst>
          </p:cNvPr>
          <p:cNvSpPr txBox="1"/>
          <p:nvPr/>
        </p:nvSpPr>
        <p:spPr>
          <a:xfrm>
            <a:off x="1704291" y="3482638"/>
            <a:ext cx="8807480" cy="461665"/>
          </a:xfrm>
          <a:prstGeom prst="rect">
            <a:avLst/>
          </a:prstGeom>
          <a:noFill/>
        </p:spPr>
        <p:txBody>
          <a:bodyPr wrap="square">
            <a:spAutoFit/>
          </a:bodyPr>
          <a:lstStyle/>
          <a:p>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Weaker types may be more likely to sabotage</a:t>
            </a:r>
          </a:p>
        </p:txBody>
      </p:sp>
      <p:sp>
        <p:nvSpPr>
          <p:cNvPr id="8" name="TextBox 7">
            <a:extLst>
              <a:ext uri="{FF2B5EF4-FFF2-40B4-BE49-F238E27FC236}">
                <a16:creationId xmlns:a16="http://schemas.microsoft.com/office/drawing/2014/main" id="{8BF73800-A2ED-B981-8EC3-7D514B82FA29}"/>
              </a:ext>
            </a:extLst>
          </p:cNvPr>
          <p:cNvSpPr txBox="1"/>
          <p:nvPr/>
        </p:nvSpPr>
        <p:spPr>
          <a:xfrm>
            <a:off x="1704291" y="3944303"/>
            <a:ext cx="8807480" cy="461665"/>
          </a:xfrm>
          <a:prstGeom prst="rect">
            <a:avLst/>
          </a:prstGeom>
          <a:noFill/>
        </p:spPr>
        <p:txBody>
          <a:bodyPr wrap="square">
            <a:spAutoFit/>
          </a:bodyPr>
          <a:lstStyle/>
          <a:p>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Separating equilibria fail to exist for standard uncertainty</a:t>
            </a:r>
          </a:p>
        </p:txBody>
      </p:sp>
      <p:sp>
        <p:nvSpPr>
          <p:cNvPr id="9" name="TextBox 8">
            <a:extLst>
              <a:ext uri="{FF2B5EF4-FFF2-40B4-BE49-F238E27FC236}">
                <a16:creationId xmlns:a16="http://schemas.microsoft.com/office/drawing/2014/main" id="{C22FF0F4-55F7-0933-76C9-C5011E955DAC}"/>
              </a:ext>
            </a:extLst>
          </p:cNvPr>
          <p:cNvSpPr txBox="1"/>
          <p:nvPr/>
        </p:nvSpPr>
        <p:spPr>
          <a:xfrm>
            <a:off x="878306" y="4592046"/>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Shifting Power Commitment Problem Model</a:t>
            </a:r>
          </a:p>
        </p:txBody>
      </p:sp>
      <p:sp>
        <p:nvSpPr>
          <p:cNvPr id="10" name="TextBox 9">
            <a:extLst>
              <a:ext uri="{FF2B5EF4-FFF2-40B4-BE49-F238E27FC236}">
                <a16:creationId xmlns:a16="http://schemas.microsoft.com/office/drawing/2014/main" id="{2F805EBC-258C-AF14-C752-5A02021904B1}"/>
              </a:ext>
            </a:extLst>
          </p:cNvPr>
          <p:cNvSpPr txBox="1"/>
          <p:nvPr/>
        </p:nvSpPr>
        <p:spPr>
          <a:xfrm>
            <a:off x="1692260" y="5199143"/>
            <a:ext cx="8807480" cy="461665"/>
          </a:xfrm>
          <a:prstGeom prst="rect">
            <a:avLst/>
          </a:prstGeom>
          <a:noFill/>
        </p:spPr>
        <p:txBody>
          <a:bodyPr wrap="square">
            <a:spAutoFit/>
          </a:bodyPr>
          <a:lstStyle/>
          <a:p>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Sabotage can resolve commitment problems</a:t>
            </a:r>
          </a:p>
        </p:txBody>
      </p:sp>
      <p:sp>
        <p:nvSpPr>
          <p:cNvPr id="11" name="TextBox 10">
            <a:extLst>
              <a:ext uri="{FF2B5EF4-FFF2-40B4-BE49-F238E27FC236}">
                <a16:creationId xmlns:a16="http://schemas.microsoft.com/office/drawing/2014/main" id="{D511F041-D1BD-B7E1-7833-B8AD8961CB19}"/>
              </a:ext>
            </a:extLst>
          </p:cNvPr>
          <p:cNvSpPr txBox="1"/>
          <p:nvPr/>
        </p:nvSpPr>
        <p:spPr>
          <a:xfrm>
            <a:off x="1692260" y="5660808"/>
            <a:ext cx="8807480" cy="461665"/>
          </a:xfrm>
          <a:prstGeom prst="rect">
            <a:avLst/>
          </a:prstGeom>
          <a:noFill/>
        </p:spPr>
        <p:txBody>
          <a:bodyPr wrap="square">
            <a:spAutoFit/>
          </a:bodyPr>
          <a:lstStyle/>
          <a:p>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Sabotage may be welfare improving</a:t>
            </a:r>
          </a:p>
        </p:txBody>
      </p:sp>
    </p:spTree>
    <p:extLst>
      <p:ext uri="{BB962C8B-B14F-4D97-AF65-F5344CB8AC3E}">
        <p14:creationId xmlns:p14="http://schemas.microsoft.com/office/powerpoint/2010/main" val="151928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10FC4-B692-7F63-1586-2AB82B6E94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E43C33-3F2D-5258-7972-1591A43F4A77}"/>
              </a:ext>
            </a:extLst>
          </p:cNvPr>
          <p:cNvSpPr txBox="1"/>
          <p:nvPr/>
        </p:nvSpPr>
        <p:spPr>
          <a:xfrm>
            <a:off x="2622515" y="1245384"/>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Complete Information</a:t>
            </a:r>
          </a:p>
        </p:txBody>
      </p:sp>
      <p:sp>
        <p:nvSpPr>
          <p:cNvPr id="4" name="TextBox 3">
            <a:extLst>
              <a:ext uri="{FF2B5EF4-FFF2-40B4-BE49-F238E27FC236}">
                <a16:creationId xmlns:a16="http://schemas.microsoft.com/office/drawing/2014/main" id="{57568FA5-7928-301A-1DEE-31602583AD1C}"/>
              </a:ext>
            </a:extLst>
          </p:cNvPr>
          <p:cNvSpPr txBox="1"/>
          <p:nvPr/>
        </p:nvSpPr>
        <p:spPr>
          <a:xfrm>
            <a:off x="890337" y="240471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1) Saboteur chooses to sabotage or not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41C434D-A195-8833-7F4F-D06A4EBCFEE1}"/>
                  </a:ext>
                </a:extLst>
              </p:cNvPr>
              <p:cNvSpPr txBox="1"/>
              <p:nvPr/>
            </p:nvSpPr>
            <p:spPr>
              <a:xfrm>
                <a:off x="890337" y="3182753"/>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2) Antagonist demands </a:t>
                </a:r>
                <a14:m>
                  <m:oMath xmlns:m="http://schemas.openxmlformats.org/officeDocument/2006/math">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𝒙</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𝟎</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 </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𝟏</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oMath>
                </a14:m>
                <a:endParaRPr lang="en-US" sz="3200" b="1" dirty="0">
                  <a:solidFill>
                    <a:schemeClr val="bg1"/>
                  </a:solidFill>
                  <a:effectLst>
                    <a:glow rad="127000">
                      <a:schemeClr val="tx1"/>
                    </a:glow>
                  </a:effectLst>
                  <a:latin typeface="Cambria" panose="02040503050406030204" pitchFamily="18" charset="0"/>
                  <a:ea typeface="Cambria" panose="02040503050406030204" pitchFamily="18" charset="0"/>
                </a:endParaRPr>
              </a:p>
            </p:txBody>
          </p:sp>
        </mc:Choice>
        <mc:Fallback xmlns="">
          <p:sp>
            <p:nvSpPr>
              <p:cNvPr id="3" name="TextBox 2">
                <a:extLst>
                  <a:ext uri="{FF2B5EF4-FFF2-40B4-BE49-F238E27FC236}">
                    <a16:creationId xmlns:a16="http://schemas.microsoft.com/office/drawing/2014/main" id="{441C434D-A195-8833-7F4F-D06A4EBCFEE1}"/>
                  </a:ext>
                </a:extLst>
              </p:cNvPr>
              <p:cNvSpPr txBox="1">
                <a:spLocks noRot="1" noChangeAspect="1" noMove="1" noResize="1" noEditPoints="1" noAdjustHandles="1" noChangeArrowheads="1" noChangeShapeType="1" noTextEdit="1"/>
              </p:cNvSpPr>
              <p:nvPr/>
            </p:nvSpPr>
            <p:spPr>
              <a:xfrm>
                <a:off x="890337" y="3182753"/>
                <a:ext cx="8807480" cy="584775"/>
              </a:xfrm>
              <a:prstGeom prst="rect">
                <a:avLst/>
              </a:prstGeom>
              <a:blipFill>
                <a:blip r:embed="rId2"/>
                <a:stretch>
                  <a:fillRect l="-2561" t="-26042" b="-45833"/>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137B4DD8-11DF-F56F-EC01-09C22981D7EA}"/>
              </a:ext>
            </a:extLst>
          </p:cNvPr>
          <p:cNvSpPr txBox="1"/>
          <p:nvPr/>
        </p:nvSpPr>
        <p:spPr>
          <a:xfrm>
            <a:off x="890337" y="3960795"/>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3) Saboteur accepts or rejects</a:t>
            </a:r>
          </a:p>
        </p:txBody>
      </p:sp>
    </p:spTree>
    <p:extLst>
      <p:ext uri="{BB962C8B-B14F-4D97-AF65-F5344CB8AC3E}">
        <p14:creationId xmlns:p14="http://schemas.microsoft.com/office/powerpoint/2010/main" val="55868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7D9C8-A345-294D-7973-C8CA7393C6D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24E83B8-F3AF-6B53-6227-D0D56A23CC06}"/>
              </a:ext>
            </a:extLst>
          </p:cNvPr>
          <p:cNvSpPr txBox="1"/>
          <p:nvPr/>
        </p:nvSpPr>
        <p:spPr>
          <a:xfrm>
            <a:off x="2622515" y="884437"/>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Complete Information</a:t>
            </a:r>
          </a:p>
        </p:txBody>
      </p:sp>
      <p:sp>
        <p:nvSpPr>
          <p:cNvPr id="5" name="TextBox 4">
            <a:extLst>
              <a:ext uri="{FF2B5EF4-FFF2-40B4-BE49-F238E27FC236}">
                <a16:creationId xmlns:a16="http://schemas.microsoft.com/office/drawing/2014/main" id="{4A3843AA-6D65-B7AD-DE45-6B1C8F61B3BB}"/>
              </a:ext>
            </a:extLst>
          </p:cNvPr>
          <p:cNvSpPr txBox="1"/>
          <p:nvPr/>
        </p:nvSpPr>
        <p:spPr>
          <a:xfrm>
            <a:off x="1" y="2348280"/>
            <a:ext cx="6096000" cy="646331"/>
          </a:xfrm>
          <a:prstGeom prst="rect">
            <a:avLst/>
          </a:prstGeom>
          <a:noFill/>
        </p:spPr>
        <p:txBody>
          <a:bodyPr wrap="square">
            <a:spAutoFit/>
          </a:bodyPr>
          <a:lstStyle/>
          <a:p>
            <a:pPr algn="ctr"/>
            <a:r>
              <a:rPr lang="en-US" sz="3600" b="1" dirty="0">
                <a:solidFill>
                  <a:schemeClr val="bg1"/>
                </a:solidFill>
                <a:effectLst>
                  <a:glow rad="127000">
                    <a:schemeClr val="tx1"/>
                  </a:glow>
                </a:effectLst>
                <a:latin typeface="Cambria" panose="02040503050406030204" pitchFamily="18" charset="0"/>
                <a:ea typeface="Cambria" panose="02040503050406030204" pitchFamily="18" charset="0"/>
              </a:rPr>
              <a:t>Without Sabotage</a:t>
            </a:r>
          </a:p>
        </p:txBody>
      </p:sp>
      <p:sp>
        <p:nvSpPr>
          <p:cNvPr id="6" name="TextBox 5">
            <a:extLst>
              <a:ext uri="{FF2B5EF4-FFF2-40B4-BE49-F238E27FC236}">
                <a16:creationId xmlns:a16="http://schemas.microsoft.com/office/drawing/2014/main" id="{F0F0C30D-1EA1-BCFD-461F-0DBB915F23EF}"/>
              </a:ext>
            </a:extLst>
          </p:cNvPr>
          <p:cNvSpPr txBox="1"/>
          <p:nvPr/>
        </p:nvSpPr>
        <p:spPr>
          <a:xfrm>
            <a:off x="6108031" y="2348280"/>
            <a:ext cx="6096000" cy="646331"/>
          </a:xfrm>
          <a:prstGeom prst="rect">
            <a:avLst/>
          </a:prstGeom>
          <a:noFill/>
        </p:spPr>
        <p:txBody>
          <a:bodyPr wrap="square">
            <a:spAutoFit/>
          </a:bodyPr>
          <a:lstStyle/>
          <a:p>
            <a:pPr algn="ctr"/>
            <a:r>
              <a:rPr lang="en-US" sz="3600" b="1" dirty="0">
                <a:solidFill>
                  <a:schemeClr val="bg1"/>
                </a:solidFill>
                <a:effectLst>
                  <a:glow rad="127000">
                    <a:schemeClr val="tx1"/>
                  </a:glow>
                </a:effectLst>
                <a:latin typeface="Cambria" panose="02040503050406030204" pitchFamily="18" charset="0"/>
                <a:ea typeface="Cambria" panose="02040503050406030204" pitchFamily="18" charset="0"/>
              </a:rPr>
              <a:t>With Sabotage</a:t>
            </a:r>
          </a:p>
        </p:txBody>
      </p:sp>
      <p:sp>
        <p:nvSpPr>
          <p:cNvPr id="7" name="TextBox 6">
            <a:extLst>
              <a:ext uri="{FF2B5EF4-FFF2-40B4-BE49-F238E27FC236}">
                <a16:creationId xmlns:a16="http://schemas.microsoft.com/office/drawing/2014/main" id="{2E79A092-ED61-BD6E-DFE3-2B05D57DD296}"/>
              </a:ext>
            </a:extLst>
          </p:cNvPr>
          <p:cNvSpPr txBox="1"/>
          <p:nvPr/>
        </p:nvSpPr>
        <p:spPr>
          <a:xfrm>
            <a:off x="0" y="3207967"/>
            <a:ext cx="6096000"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Value of the good is 1</a:t>
            </a:r>
          </a:p>
        </p:txBody>
      </p:sp>
      <p:sp>
        <p:nvSpPr>
          <p:cNvPr id="10" name="TextBox 9">
            <a:extLst>
              <a:ext uri="{FF2B5EF4-FFF2-40B4-BE49-F238E27FC236}">
                <a16:creationId xmlns:a16="http://schemas.microsoft.com/office/drawing/2014/main" id="{F15D2836-1682-060D-98AC-781757ABD082}"/>
              </a:ext>
            </a:extLst>
          </p:cNvPr>
          <p:cNvSpPr txBox="1"/>
          <p:nvPr/>
        </p:nvSpPr>
        <p:spPr>
          <a:xfrm>
            <a:off x="12031" y="3882989"/>
            <a:ext cx="6096000"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Antagonist wins with probability p(0)</a:t>
            </a:r>
          </a:p>
        </p:txBody>
      </p:sp>
      <p:sp>
        <p:nvSpPr>
          <p:cNvPr id="11" name="TextBox 10">
            <a:extLst>
              <a:ext uri="{FF2B5EF4-FFF2-40B4-BE49-F238E27FC236}">
                <a16:creationId xmlns:a16="http://schemas.microsoft.com/office/drawing/2014/main" id="{29E6F6BF-5990-A362-84F1-9CB8FB755480}"/>
              </a:ext>
            </a:extLst>
          </p:cNvPr>
          <p:cNvSpPr txBox="1"/>
          <p:nvPr/>
        </p:nvSpPr>
        <p:spPr>
          <a:xfrm>
            <a:off x="24062" y="4558011"/>
            <a:ext cx="6096000"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Both sides pay war costs</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653EFC5-5B08-179A-41CD-60158717A361}"/>
                  </a:ext>
                </a:extLst>
              </p:cNvPr>
              <p:cNvSpPr txBox="1"/>
              <p:nvPr/>
            </p:nvSpPr>
            <p:spPr>
              <a:xfrm>
                <a:off x="6096003" y="3207967"/>
                <a:ext cx="6096000"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Value of the good is </a:t>
                </a:r>
                <a14:m>
                  <m:oMath xmlns:m="http://schemas.openxmlformats.org/officeDocument/2006/math">
                    <m:r>
                      <a:rPr lang="en-US" sz="2400" b="1" i="1" smtClean="0">
                        <a:solidFill>
                          <a:schemeClr val="bg1"/>
                        </a:solidFill>
                        <a:effectLst>
                          <a:glow rad="127000">
                            <a:schemeClr val="tx1"/>
                          </a:glow>
                        </a:effectLst>
                        <a:latin typeface="Cambria Math" panose="02040503050406030204" pitchFamily="18" charset="0"/>
                        <a:ea typeface="Cambria" panose="02040503050406030204" pitchFamily="18" charset="0"/>
                      </a:rPr>
                      <m:t>𝝅</m:t>
                    </m:r>
                    <m:r>
                      <a:rPr lang="en-US" sz="24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r>
                      <a:rPr lang="en-US" sz="2400" b="1" i="1" smtClean="0">
                        <a:solidFill>
                          <a:schemeClr val="bg1"/>
                        </a:solidFill>
                        <a:effectLst>
                          <a:glow rad="127000">
                            <a:schemeClr val="tx1"/>
                          </a:glow>
                        </a:effectLst>
                        <a:latin typeface="Cambria Math" panose="02040503050406030204" pitchFamily="18" charset="0"/>
                        <a:ea typeface="Cambria" panose="02040503050406030204" pitchFamily="18" charset="0"/>
                      </a:rPr>
                      <m:t>𝟎</m:t>
                    </m:r>
                    <m:r>
                      <a:rPr lang="en-US" sz="24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r>
                      <a:rPr lang="en-US" sz="2400" b="1" i="1" smtClean="0">
                        <a:solidFill>
                          <a:schemeClr val="bg1"/>
                        </a:solidFill>
                        <a:effectLst>
                          <a:glow rad="127000">
                            <a:schemeClr val="tx1"/>
                          </a:glow>
                        </a:effectLst>
                        <a:latin typeface="Cambria Math" panose="02040503050406030204" pitchFamily="18" charset="0"/>
                        <a:ea typeface="Cambria" panose="02040503050406030204" pitchFamily="18" charset="0"/>
                      </a:rPr>
                      <m:t>𝟏</m:t>
                    </m:r>
                    <m:r>
                      <a:rPr lang="en-US" sz="24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oMath>
                </a14:m>
                <a:endParaRPr lang="en-US" sz="2400" b="1" dirty="0">
                  <a:solidFill>
                    <a:schemeClr val="bg1"/>
                  </a:solidFill>
                  <a:effectLst>
                    <a:glow rad="127000">
                      <a:schemeClr val="tx1"/>
                    </a:glow>
                  </a:effectLst>
                  <a:latin typeface="Cambria" panose="02040503050406030204" pitchFamily="18" charset="0"/>
                  <a:ea typeface="Cambria" panose="02040503050406030204" pitchFamily="18" charset="0"/>
                </a:endParaRPr>
              </a:p>
            </p:txBody>
          </p:sp>
        </mc:Choice>
        <mc:Fallback xmlns="">
          <p:sp>
            <p:nvSpPr>
              <p:cNvPr id="13" name="TextBox 12">
                <a:extLst>
                  <a:ext uri="{FF2B5EF4-FFF2-40B4-BE49-F238E27FC236}">
                    <a16:creationId xmlns:a16="http://schemas.microsoft.com/office/drawing/2014/main" id="{8653EFC5-5B08-179A-41CD-60158717A361}"/>
                  </a:ext>
                </a:extLst>
              </p:cNvPr>
              <p:cNvSpPr txBox="1">
                <a:spLocks noRot="1" noChangeAspect="1" noMove="1" noResize="1" noEditPoints="1" noAdjustHandles="1" noChangeArrowheads="1" noChangeShapeType="1" noTextEdit="1"/>
              </p:cNvSpPr>
              <p:nvPr/>
            </p:nvSpPr>
            <p:spPr>
              <a:xfrm>
                <a:off x="6096003" y="3207967"/>
                <a:ext cx="6096000" cy="461665"/>
              </a:xfrm>
              <a:prstGeom prst="rect">
                <a:avLst/>
              </a:prstGeom>
              <a:blipFill>
                <a:blip r:embed="rId3"/>
                <a:stretch>
                  <a:fillRect t="-23684" b="-42105"/>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34DD2410-CC7B-62D4-6A1D-949DD46C3106}"/>
              </a:ext>
            </a:extLst>
          </p:cNvPr>
          <p:cNvSpPr txBox="1"/>
          <p:nvPr/>
        </p:nvSpPr>
        <p:spPr>
          <a:xfrm>
            <a:off x="6108034" y="3882989"/>
            <a:ext cx="6096000"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Antagonist wins with probability p(1)</a:t>
            </a:r>
          </a:p>
        </p:txBody>
      </p:sp>
      <p:sp>
        <p:nvSpPr>
          <p:cNvPr id="15" name="TextBox 14">
            <a:extLst>
              <a:ext uri="{FF2B5EF4-FFF2-40B4-BE49-F238E27FC236}">
                <a16:creationId xmlns:a16="http://schemas.microsoft.com/office/drawing/2014/main" id="{902DC8E5-C655-EB4E-B5E1-3D9617C4CC73}"/>
              </a:ext>
            </a:extLst>
          </p:cNvPr>
          <p:cNvSpPr txBox="1"/>
          <p:nvPr/>
        </p:nvSpPr>
        <p:spPr>
          <a:xfrm>
            <a:off x="6120065" y="4558011"/>
            <a:ext cx="6096000"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Both sides pay war costs</a:t>
            </a:r>
          </a:p>
        </p:txBody>
      </p:sp>
    </p:spTree>
    <p:extLst>
      <p:ext uri="{BB962C8B-B14F-4D97-AF65-F5344CB8AC3E}">
        <p14:creationId xmlns:p14="http://schemas.microsoft.com/office/powerpoint/2010/main" val="16173832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CF9F5-2C97-6589-8A31-CD3D00EE80F0}"/>
            </a:ext>
          </a:extLst>
        </p:cNvPr>
        <p:cNvGrpSpPr/>
        <p:nvPr/>
      </p:nvGrpSpPr>
      <p:grpSpPr>
        <a:xfrm>
          <a:off x="0" y="0"/>
          <a:ext cx="0" cy="0"/>
          <a:chOff x="0" y="0"/>
          <a:chExt cx="0" cy="0"/>
        </a:xfrm>
      </p:grpSpPr>
      <p:sp>
        <p:nvSpPr>
          <p:cNvPr id="10" name="Freeform: Shape 9">
            <a:extLst>
              <a:ext uri="{FF2B5EF4-FFF2-40B4-BE49-F238E27FC236}">
                <a16:creationId xmlns:a16="http://schemas.microsoft.com/office/drawing/2014/main" id="{41CF90F2-8B4F-146D-A41C-C462B5470C1D}"/>
              </a:ext>
            </a:extLst>
          </p:cNvPr>
          <p:cNvSpPr/>
          <p:nvPr/>
        </p:nvSpPr>
        <p:spPr>
          <a:xfrm rot="5400000">
            <a:off x="3884914" y="-2088795"/>
            <a:ext cx="4886197" cy="10820399"/>
          </a:xfrm>
          <a:custGeom>
            <a:avLst/>
            <a:gdLst>
              <a:gd name="connsiteX0" fmla="*/ 0 w 4886197"/>
              <a:gd name="connsiteY0" fmla="*/ 10820397 h 10820399"/>
              <a:gd name="connsiteX1" fmla="*/ 0 w 4886197"/>
              <a:gd name="connsiteY1" fmla="*/ 10748208 h 10820399"/>
              <a:gd name="connsiteX2" fmla="*/ 4808392 w 4886197"/>
              <a:gd name="connsiteY2" fmla="*/ 10748208 h 10820399"/>
              <a:gd name="connsiteX3" fmla="*/ 4808392 w 4886197"/>
              <a:gd name="connsiteY3" fmla="*/ 0 h 10820399"/>
              <a:gd name="connsiteX4" fmla="*/ 4886197 w 4886197"/>
              <a:gd name="connsiteY4" fmla="*/ 0 h 10820399"/>
              <a:gd name="connsiteX5" fmla="*/ 4886197 w 4886197"/>
              <a:gd name="connsiteY5" fmla="*/ 10820399 h 10820399"/>
              <a:gd name="connsiteX6" fmla="*/ 4808392 w 4886197"/>
              <a:gd name="connsiteY6" fmla="*/ 10820399 h 10820399"/>
              <a:gd name="connsiteX7" fmla="*/ 4808392 w 4886197"/>
              <a:gd name="connsiteY7" fmla="*/ 10820397 h 1082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6197" h="10820399">
                <a:moveTo>
                  <a:pt x="0" y="10820397"/>
                </a:moveTo>
                <a:lnTo>
                  <a:pt x="0" y="10748208"/>
                </a:lnTo>
                <a:lnTo>
                  <a:pt x="4808392" y="10748208"/>
                </a:lnTo>
                <a:lnTo>
                  <a:pt x="4808392" y="0"/>
                </a:lnTo>
                <a:lnTo>
                  <a:pt x="4886197" y="0"/>
                </a:lnTo>
                <a:lnTo>
                  <a:pt x="4886197" y="10820399"/>
                </a:lnTo>
                <a:lnTo>
                  <a:pt x="4808392" y="10820399"/>
                </a:lnTo>
                <a:lnTo>
                  <a:pt x="4808392" y="10820397"/>
                </a:lnTo>
                <a:close/>
              </a:path>
            </a:pathLst>
          </a:custGeom>
          <a:solidFill>
            <a:schemeClr val="bg1"/>
          </a:solidFill>
          <a:ln>
            <a:noFill/>
          </a:ln>
          <a:effectLst>
            <a:glow rad="127000">
              <a:schemeClr val="tx1"/>
            </a:glo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7FA3A426-2C9D-9111-4776-858AB6A249A3}"/>
              </a:ext>
            </a:extLst>
          </p:cNvPr>
          <p:cNvSpPr txBox="1"/>
          <p:nvPr/>
        </p:nvSpPr>
        <p:spPr>
          <a:xfrm>
            <a:off x="917812" y="5979694"/>
            <a:ext cx="108203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Saboteur’s Baseline Probability of Victory</a:t>
            </a:r>
          </a:p>
        </p:txBody>
      </p:sp>
      <p:sp>
        <p:nvSpPr>
          <p:cNvPr id="12" name="TextBox 11">
            <a:extLst>
              <a:ext uri="{FF2B5EF4-FFF2-40B4-BE49-F238E27FC236}">
                <a16:creationId xmlns:a16="http://schemas.microsoft.com/office/drawing/2014/main" id="{6F2DD86A-4716-4DF0-8B6C-FC027CE649CE}"/>
              </a:ext>
            </a:extLst>
          </p:cNvPr>
          <p:cNvSpPr txBox="1"/>
          <p:nvPr/>
        </p:nvSpPr>
        <p:spPr>
          <a:xfrm rot="16200000">
            <a:off x="-1880126" y="3090572"/>
            <a:ext cx="48861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Destructiveness of Sabotage</a:t>
            </a:r>
          </a:p>
        </p:txBody>
      </p:sp>
    </p:spTree>
    <p:extLst>
      <p:ext uri="{BB962C8B-B14F-4D97-AF65-F5344CB8AC3E}">
        <p14:creationId xmlns:p14="http://schemas.microsoft.com/office/powerpoint/2010/main" val="2196287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08AAA-B38E-0251-3FCB-806B6413ACBC}"/>
            </a:ext>
          </a:extLst>
        </p:cNvPr>
        <p:cNvGrpSpPr/>
        <p:nvPr/>
      </p:nvGrpSpPr>
      <p:grpSpPr>
        <a:xfrm>
          <a:off x="0" y="0"/>
          <a:ext cx="0" cy="0"/>
          <a:chOff x="0" y="0"/>
          <a:chExt cx="0" cy="0"/>
        </a:xfrm>
      </p:grpSpPr>
      <p:sp>
        <p:nvSpPr>
          <p:cNvPr id="13" name="Arc 12">
            <a:extLst>
              <a:ext uri="{FF2B5EF4-FFF2-40B4-BE49-F238E27FC236}">
                <a16:creationId xmlns:a16="http://schemas.microsoft.com/office/drawing/2014/main" id="{76340C49-2897-44C4-601D-1600A3B24AD9}"/>
              </a:ext>
            </a:extLst>
          </p:cNvPr>
          <p:cNvSpPr/>
          <p:nvPr/>
        </p:nvSpPr>
        <p:spPr>
          <a:xfrm rot="10800000">
            <a:off x="967851" y="784010"/>
            <a:ext cx="21473048" cy="3273639"/>
          </a:xfrm>
          <a:prstGeom prst="arc">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331CC-EB5A-6FE3-6904-2F309F02F22E}"/>
              </a:ext>
            </a:extLst>
          </p:cNvPr>
          <p:cNvSpPr/>
          <p:nvPr/>
        </p:nvSpPr>
        <p:spPr>
          <a:xfrm rot="5400000">
            <a:off x="3884914" y="-2088795"/>
            <a:ext cx="4886197" cy="10820399"/>
          </a:xfrm>
          <a:custGeom>
            <a:avLst/>
            <a:gdLst>
              <a:gd name="connsiteX0" fmla="*/ 0 w 4886197"/>
              <a:gd name="connsiteY0" fmla="*/ 10820397 h 10820399"/>
              <a:gd name="connsiteX1" fmla="*/ 0 w 4886197"/>
              <a:gd name="connsiteY1" fmla="*/ 10748208 h 10820399"/>
              <a:gd name="connsiteX2" fmla="*/ 4808392 w 4886197"/>
              <a:gd name="connsiteY2" fmla="*/ 10748208 h 10820399"/>
              <a:gd name="connsiteX3" fmla="*/ 4808392 w 4886197"/>
              <a:gd name="connsiteY3" fmla="*/ 0 h 10820399"/>
              <a:gd name="connsiteX4" fmla="*/ 4886197 w 4886197"/>
              <a:gd name="connsiteY4" fmla="*/ 0 h 10820399"/>
              <a:gd name="connsiteX5" fmla="*/ 4886197 w 4886197"/>
              <a:gd name="connsiteY5" fmla="*/ 10820399 h 10820399"/>
              <a:gd name="connsiteX6" fmla="*/ 4808392 w 4886197"/>
              <a:gd name="connsiteY6" fmla="*/ 10820399 h 10820399"/>
              <a:gd name="connsiteX7" fmla="*/ 4808392 w 4886197"/>
              <a:gd name="connsiteY7" fmla="*/ 10820397 h 1082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6197" h="10820399">
                <a:moveTo>
                  <a:pt x="0" y="10820397"/>
                </a:moveTo>
                <a:lnTo>
                  <a:pt x="0" y="10748208"/>
                </a:lnTo>
                <a:lnTo>
                  <a:pt x="4808392" y="10748208"/>
                </a:lnTo>
                <a:lnTo>
                  <a:pt x="4808392" y="0"/>
                </a:lnTo>
                <a:lnTo>
                  <a:pt x="4886197" y="0"/>
                </a:lnTo>
                <a:lnTo>
                  <a:pt x="4886197" y="10820399"/>
                </a:lnTo>
                <a:lnTo>
                  <a:pt x="4808392" y="10820399"/>
                </a:lnTo>
                <a:lnTo>
                  <a:pt x="4808392" y="10820397"/>
                </a:lnTo>
                <a:close/>
              </a:path>
            </a:pathLst>
          </a:custGeom>
          <a:solidFill>
            <a:schemeClr val="bg1"/>
          </a:solidFill>
          <a:ln>
            <a:noFill/>
          </a:ln>
          <a:effectLst>
            <a:glow rad="127000">
              <a:schemeClr val="tx1"/>
            </a:glo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Box 13">
            <a:extLst>
              <a:ext uri="{FF2B5EF4-FFF2-40B4-BE49-F238E27FC236}">
                <a16:creationId xmlns:a16="http://schemas.microsoft.com/office/drawing/2014/main" id="{503F2844-0EA7-8795-2E52-4921620DD0B7}"/>
              </a:ext>
            </a:extLst>
          </p:cNvPr>
          <p:cNvSpPr txBox="1"/>
          <p:nvPr/>
        </p:nvSpPr>
        <p:spPr>
          <a:xfrm>
            <a:off x="6096000" y="1907848"/>
            <a:ext cx="3581399" cy="646331"/>
          </a:xfrm>
          <a:prstGeom prst="rect">
            <a:avLst/>
          </a:prstGeom>
          <a:noFill/>
        </p:spPr>
        <p:txBody>
          <a:bodyPr wrap="square">
            <a:spAutoFit/>
          </a:bodyPr>
          <a:lstStyle/>
          <a:p>
            <a:pPr algn="ctr"/>
            <a:r>
              <a:rPr lang="en-US" sz="3600" b="1" dirty="0">
                <a:solidFill>
                  <a:schemeClr val="bg1"/>
                </a:solidFill>
                <a:effectLst>
                  <a:glow rad="127000">
                    <a:schemeClr val="tx1"/>
                  </a:glow>
                </a:effectLst>
                <a:latin typeface="Cambria" panose="02040503050406030204" pitchFamily="18" charset="0"/>
                <a:ea typeface="Cambria" panose="02040503050406030204" pitchFamily="18" charset="0"/>
              </a:rPr>
              <a:t>No Sabotage</a:t>
            </a:r>
          </a:p>
        </p:txBody>
      </p:sp>
      <p:sp>
        <p:nvSpPr>
          <p:cNvPr id="15" name="TextBox 14">
            <a:extLst>
              <a:ext uri="{FF2B5EF4-FFF2-40B4-BE49-F238E27FC236}">
                <a16:creationId xmlns:a16="http://schemas.microsoft.com/office/drawing/2014/main" id="{15896747-C40E-9234-2379-F679AC9E19E0}"/>
              </a:ext>
            </a:extLst>
          </p:cNvPr>
          <p:cNvSpPr txBox="1"/>
          <p:nvPr/>
        </p:nvSpPr>
        <p:spPr>
          <a:xfrm>
            <a:off x="1489315" y="4272841"/>
            <a:ext cx="3581399" cy="646331"/>
          </a:xfrm>
          <a:prstGeom prst="rect">
            <a:avLst/>
          </a:prstGeom>
          <a:noFill/>
        </p:spPr>
        <p:txBody>
          <a:bodyPr wrap="square">
            <a:spAutoFit/>
          </a:bodyPr>
          <a:lstStyle/>
          <a:p>
            <a:pPr algn="ctr"/>
            <a:r>
              <a:rPr lang="en-US" sz="3600" b="1" dirty="0">
                <a:solidFill>
                  <a:schemeClr val="bg1"/>
                </a:solidFill>
                <a:effectLst>
                  <a:glow rad="127000">
                    <a:schemeClr val="tx1"/>
                  </a:glow>
                </a:effectLst>
                <a:latin typeface="Cambria" panose="02040503050406030204" pitchFamily="18" charset="0"/>
                <a:ea typeface="Cambria" panose="02040503050406030204" pitchFamily="18" charset="0"/>
              </a:rPr>
              <a:t>Sabotage</a:t>
            </a:r>
          </a:p>
        </p:txBody>
      </p:sp>
      <p:sp>
        <p:nvSpPr>
          <p:cNvPr id="2" name="TextBox 1">
            <a:extLst>
              <a:ext uri="{FF2B5EF4-FFF2-40B4-BE49-F238E27FC236}">
                <a16:creationId xmlns:a16="http://schemas.microsoft.com/office/drawing/2014/main" id="{A0BDAB02-4052-DCCC-227B-AC9AD1913036}"/>
              </a:ext>
            </a:extLst>
          </p:cNvPr>
          <p:cNvSpPr txBox="1"/>
          <p:nvPr/>
        </p:nvSpPr>
        <p:spPr>
          <a:xfrm>
            <a:off x="917812" y="5979694"/>
            <a:ext cx="108203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Saboteur’s Baseline Probability of Victory</a:t>
            </a:r>
          </a:p>
        </p:txBody>
      </p:sp>
      <p:sp>
        <p:nvSpPr>
          <p:cNvPr id="3" name="TextBox 2">
            <a:extLst>
              <a:ext uri="{FF2B5EF4-FFF2-40B4-BE49-F238E27FC236}">
                <a16:creationId xmlns:a16="http://schemas.microsoft.com/office/drawing/2014/main" id="{332C25B4-8D5F-DF80-56C0-5EB9542CF93A}"/>
              </a:ext>
            </a:extLst>
          </p:cNvPr>
          <p:cNvSpPr txBox="1"/>
          <p:nvPr/>
        </p:nvSpPr>
        <p:spPr>
          <a:xfrm rot="16200000">
            <a:off x="-1880126" y="3090572"/>
            <a:ext cx="48861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Destructiveness of Sabotage</a:t>
            </a:r>
          </a:p>
        </p:txBody>
      </p:sp>
    </p:spTree>
    <p:extLst>
      <p:ext uri="{BB962C8B-B14F-4D97-AF65-F5344CB8AC3E}">
        <p14:creationId xmlns:p14="http://schemas.microsoft.com/office/powerpoint/2010/main" val="3330030421"/>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F3C3F-2765-3699-7C2F-A8E163C7455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D5E6803-1A6F-362D-5304-5B4C554CAE99}"/>
              </a:ext>
            </a:extLst>
          </p:cNvPr>
          <p:cNvSpPr txBox="1"/>
          <p:nvPr/>
        </p:nvSpPr>
        <p:spPr>
          <a:xfrm>
            <a:off x="2622515" y="1245384"/>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Complete Information</a:t>
            </a:r>
          </a:p>
        </p:txBody>
      </p:sp>
      <p:sp>
        <p:nvSpPr>
          <p:cNvPr id="4" name="TextBox 3">
            <a:extLst>
              <a:ext uri="{FF2B5EF4-FFF2-40B4-BE49-F238E27FC236}">
                <a16:creationId xmlns:a16="http://schemas.microsoft.com/office/drawing/2014/main" id="{24A36B05-7783-D67E-B666-75BB5044AA53}"/>
              </a:ext>
            </a:extLst>
          </p:cNvPr>
          <p:cNvSpPr txBox="1"/>
          <p:nvPr/>
        </p:nvSpPr>
        <p:spPr>
          <a:xfrm>
            <a:off x="890337" y="240471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1) Saboteur chooses to sabotage or not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8FC6C68-BF13-20B5-9A23-FB7D25C64524}"/>
                  </a:ext>
                </a:extLst>
              </p:cNvPr>
              <p:cNvSpPr txBox="1"/>
              <p:nvPr/>
            </p:nvSpPr>
            <p:spPr>
              <a:xfrm>
                <a:off x="890337" y="3182753"/>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2) Antagonist demands </a:t>
                </a:r>
                <a14:m>
                  <m:oMath xmlns:m="http://schemas.openxmlformats.org/officeDocument/2006/math">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𝒙</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𝟎</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 </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𝟏</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oMath>
                </a14:m>
                <a:endParaRPr lang="en-US" sz="3200" b="1" dirty="0">
                  <a:solidFill>
                    <a:schemeClr val="bg1"/>
                  </a:solidFill>
                  <a:effectLst>
                    <a:glow rad="127000">
                      <a:schemeClr val="tx1"/>
                    </a:glow>
                  </a:effectLst>
                  <a:latin typeface="Cambria" panose="02040503050406030204" pitchFamily="18" charset="0"/>
                  <a:ea typeface="Cambria" panose="02040503050406030204" pitchFamily="18" charset="0"/>
                </a:endParaRPr>
              </a:p>
            </p:txBody>
          </p:sp>
        </mc:Choice>
        <mc:Fallback xmlns="">
          <p:sp>
            <p:nvSpPr>
              <p:cNvPr id="3" name="TextBox 2">
                <a:extLst>
                  <a:ext uri="{FF2B5EF4-FFF2-40B4-BE49-F238E27FC236}">
                    <a16:creationId xmlns:a16="http://schemas.microsoft.com/office/drawing/2014/main" id="{B8FC6C68-BF13-20B5-9A23-FB7D25C64524}"/>
                  </a:ext>
                </a:extLst>
              </p:cNvPr>
              <p:cNvSpPr txBox="1">
                <a:spLocks noRot="1" noChangeAspect="1" noMove="1" noResize="1" noEditPoints="1" noAdjustHandles="1" noChangeArrowheads="1" noChangeShapeType="1" noTextEdit="1"/>
              </p:cNvSpPr>
              <p:nvPr/>
            </p:nvSpPr>
            <p:spPr>
              <a:xfrm>
                <a:off x="890337" y="3182753"/>
                <a:ext cx="8807480" cy="584775"/>
              </a:xfrm>
              <a:prstGeom prst="rect">
                <a:avLst/>
              </a:prstGeom>
              <a:blipFill>
                <a:blip r:embed="rId2"/>
                <a:stretch>
                  <a:fillRect l="-2561" t="-26042" b="-45833"/>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6EF20D85-17D9-85F3-8AF3-A56C25902A75}"/>
              </a:ext>
            </a:extLst>
          </p:cNvPr>
          <p:cNvSpPr txBox="1"/>
          <p:nvPr/>
        </p:nvSpPr>
        <p:spPr>
          <a:xfrm>
            <a:off x="890337" y="3960795"/>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3) Saboteur accepts or rejects</a:t>
            </a:r>
          </a:p>
        </p:txBody>
      </p:sp>
    </p:spTree>
    <p:extLst>
      <p:ext uri="{BB962C8B-B14F-4D97-AF65-F5344CB8AC3E}">
        <p14:creationId xmlns:p14="http://schemas.microsoft.com/office/powerpoint/2010/main" val="762583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A45EE-9845-F842-32EA-B99B9E5422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2507EF8-905B-438B-C866-BA2B76C04887}"/>
              </a:ext>
            </a:extLst>
          </p:cNvPr>
          <p:cNvSpPr txBox="1"/>
          <p:nvPr/>
        </p:nvSpPr>
        <p:spPr>
          <a:xfrm>
            <a:off x="2622515" y="1245384"/>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Incomplete Information</a:t>
            </a:r>
          </a:p>
        </p:txBody>
      </p:sp>
      <p:sp>
        <p:nvSpPr>
          <p:cNvPr id="4" name="TextBox 3">
            <a:extLst>
              <a:ext uri="{FF2B5EF4-FFF2-40B4-BE49-F238E27FC236}">
                <a16:creationId xmlns:a16="http://schemas.microsoft.com/office/drawing/2014/main" id="{C88E1C32-C1B4-9812-8F97-F738DE3DCFB1}"/>
              </a:ext>
            </a:extLst>
          </p:cNvPr>
          <p:cNvSpPr txBox="1"/>
          <p:nvPr/>
        </p:nvSpPr>
        <p:spPr>
          <a:xfrm>
            <a:off x="890337" y="299526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1) Saboteur chooses to sabotage or not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55811E7-A05D-B42F-8D71-A8D240503E0F}"/>
                  </a:ext>
                </a:extLst>
              </p:cNvPr>
              <p:cNvSpPr txBox="1"/>
              <p:nvPr/>
            </p:nvSpPr>
            <p:spPr>
              <a:xfrm>
                <a:off x="890337" y="3773303"/>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2) Antagonist demands </a:t>
                </a:r>
                <a14:m>
                  <m:oMath xmlns:m="http://schemas.openxmlformats.org/officeDocument/2006/math">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𝒙</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𝟎</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 </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𝟏</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oMath>
                </a14:m>
                <a:endParaRPr lang="en-US" sz="3200" b="1" dirty="0">
                  <a:solidFill>
                    <a:schemeClr val="bg1"/>
                  </a:solidFill>
                  <a:effectLst>
                    <a:glow rad="127000">
                      <a:schemeClr val="tx1"/>
                    </a:glow>
                  </a:effectLst>
                  <a:latin typeface="Cambria" panose="02040503050406030204" pitchFamily="18" charset="0"/>
                  <a:ea typeface="Cambria" panose="02040503050406030204" pitchFamily="18" charset="0"/>
                </a:endParaRPr>
              </a:p>
            </p:txBody>
          </p:sp>
        </mc:Choice>
        <mc:Fallback xmlns="">
          <p:sp>
            <p:nvSpPr>
              <p:cNvPr id="3" name="TextBox 2">
                <a:extLst>
                  <a:ext uri="{FF2B5EF4-FFF2-40B4-BE49-F238E27FC236}">
                    <a16:creationId xmlns:a16="http://schemas.microsoft.com/office/drawing/2014/main" id="{755811E7-A05D-B42F-8D71-A8D240503E0F}"/>
                  </a:ext>
                </a:extLst>
              </p:cNvPr>
              <p:cNvSpPr txBox="1">
                <a:spLocks noRot="1" noChangeAspect="1" noMove="1" noResize="1" noEditPoints="1" noAdjustHandles="1" noChangeArrowheads="1" noChangeShapeType="1" noTextEdit="1"/>
              </p:cNvSpPr>
              <p:nvPr/>
            </p:nvSpPr>
            <p:spPr>
              <a:xfrm>
                <a:off x="890337" y="3773303"/>
                <a:ext cx="8807480" cy="584775"/>
              </a:xfrm>
              <a:prstGeom prst="rect">
                <a:avLst/>
              </a:prstGeom>
              <a:blipFill>
                <a:blip r:embed="rId3"/>
                <a:stretch>
                  <a:fillRect l="-2561" t="-26042" b="-45833"/>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8F3321C9-C770-7275-6989-9A383B23BE41}"/>
              </a:ext>
            </a:extLst>
          </p:cNvPr>
          <p:cNvSpPr txBox="1"/>
          <p:nvPr/>
        </p:nvSpPr>
        <p:spPr>
          <a:xfrm>
            <a:off x="890337" y="4551345"/>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3) Saboteur accepts or rejects</a:t>
            </a:r>
          </a:p>
        </p:txBody>
      </p:sp>
      <p:sp>
        <p:nvSpPr>
          <p:cNvPr id="5" name="TextBox 4">
            <a:extLst>
              <a:ext uri="{FF2B5EF4-FFF2-40B4-BE49-F238E27FC236}">
                <a16:creationId xmlns:a16="http://schemas.microsoft.com/office/drawing/2014/main" id="{71BB65A8-8313-D28C-EAB0-4F84CCCD2822}"/>
              </a:ext>
            </a:extLst>
          </p:cNvPr>
          <p:cNvSpPr txBox="1"/>
          <p:nvPr/>
        </p:nvSpPr>
        <p:spPr>
          <a:xfrm>
            <a:off x="890337" y="2269648"/>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0) Nature chooses S as weak or strong</a:t>
            </a:r>
          </a:p>
        </p:txBody>
      </p:sp>
    </p:spTree>
    <p:extLst>
      <p:ext uri="{BB962C8B-B14F-4D97-AF65-F5344CB8AC3E}">
        <p14:creationId xmlns:p14="http://schemas.microsoft.com/office/powerpoint/2010/main" val="256359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43C2C-66D1-DD7F-9E76-10FB432CA4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D3230DF-4F6E-B53E-BA3D-70A314C91E2D}"/>
              </a:ext>
            </a:extLst>
          </p:cNvPr>
          <p:cNvSpPr txBox="1"/>
          <p:nvPr/>
        </p:nvSpPr>
        <p:spPr>
          <a:xfrm>
            <a:off x="2622515" y="1245384"/>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Key Findings</a:t>
            </a:r>
          </a:p>
        </p:txBody>
      </p:sp>
      <p:sp>
        <p:nvSpPr>
          <p:cNvPr id="4" name="TextBox 3">
            <a:extLst>
              <a:ext uri="{FF2B5EF4-FFF2-40B4-BE49-F238E27FC236}">
                <a16:creationId xmlns:a16="http://schemas.microsoft.com/office/drawing/2014/main" id="{46B415D2-A0FA-C3E4-29F6-807B31DB48AA}"/>
              </a:ext>
            </a:extLst>
          </p:cNvPr>
          <p:cNvSpPr txBox="1"/>
          <p:nvPr/>
        </p:nvSpPr>
        <p:spPr>
          <a:xfrm>
            <a:off x="890337" y="299526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No separating equilibria exist</a:t>
            </a:r>
          </a:p>
        </p:txBody>
      </p:sp>
      <p:sp>
        <p:nvSpPr>
          <p:cNvPr id="3" name="TextBox 2">
            <a:extLst>
              <a:ext uri="{FF2B5EF4-FFF2-40B4-BE49-F238E27FC236}">
                <a16:creationId xmlns:a16="http://schemas.microsoft.com/office/drawing/2014/main" id="{566A2560-C8B9-AF96-A521-26F879A9F4E1}"/>
              </a:ext>
            </a:extLst>
          </p:cNvPr>
          <p:cNvSpPr txBox="1"/>
          <p:nvPr/>
        </p:nvSpPr>
        <p:spPr>
          <a:xfrm>
            <a:off x="890337" y="3773303"/>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War occurs for some parameters</a:t>
            </a:r>
          </a:p>
        </p:txBody>
      </p:sp>
      <p:sp>
        <p:nvSpPr>
          <p:cNvPr id="5" name="TextBox 4">
            <a:extLst>
              <a:ext uri="{FF2B5EF4-FFF2-40B4-BE49-F238E27FC236}">
                <a16:creationId xmlns:a16="http://schemas.microsoft.com/office/drawing/2014/main" id="{6FC356D3-C326-4FD9-DBD0-063F8882288F}"/>
              </a:ext>
            </a:extLst>
          </p:cNvPr>
          <p:cNvSpPr txBox="1"/>
          <p:nvPr/>
        </p:nvSpPr>
        <p:spPr>
          <a:xfrm>
            <a:off x="890337" y="2269648"/>
            <a:ext cx="8994808"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Strong type might be more inclined to sabotage</a:t>
            </a:r>
          </a:p>
        </p:txBody>
      </p:sp>
    </p:spTree>
    <p:extLst>
      <p:ext uri="{BB962C8B-B14F-4D97-AF65-F5344CB8AC3E}">
        <p14:creationId xmlns:p14="http://schemas.microsoft.com/office/powerpoint/2010/main" val="20132794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DC4EE-346D-93B0-5DE5-CFE7405241DA}"/>
            </a:ext>
          </a:extLst>
        </p:cNvPr>
        <p:cNvGrpSpPr/>
        <p:nvPr/>
      </p:nvGrpSpPr>
      <p:grpSpPr>
        <a:xfrm>
          <a:off x="0" y="0"/>
          <a:ext cx="0" cy="0"/>
          <a:chOff x="0" y="0"/>
          <a:chExt cx="0" cy="0"/>
        </a:xfrm>
      </p:grpSpPr>
      <p:sp>
        <p:nvSpPr>
          <p:cNvPr id="2" name="Freeform: Shape 1">
            <a:extLst>
              <a:ext uri="{FF2B5EF4-FFF2-40B4-BE49-F238E27FC236}">
                <a16:creationId xmlns:a16="http://schemas.microsoft.com/office/drawing/2014/main" id="{511784C4-DF6F-2EF2-DC2C-16AA0288183F}"/>
              </a:ext>
            </a:extLst>
          </p:cNvPr>
          <p:cNvSpPr/>
          <p:nvPr/>
        </p:nvSpPr>
        <p:spPr>
          <a:xfrm rot="5400000">
            <a:off x="3884914" y="-2088795"/>
            <a:ext cx="4886197" cy="10820399"/>
          </a:xfrm>
          <a:custGeom>
            <a:avLst/>
            <a:gdLst>
              <a:gd name="connsiteX0" fmla="*/ 0 w 4886197"/>
              <a:gd name="connsiteY0" fmla="*/ 10820397 h 10820399"/>
              <a:gd name="connsiteX1" fmla="*/ 0 w 4886197"/>
              <a:gd name="connsiteY1" fmla="*/ 10748208 h 10820399"/>
              <a:gd name="connsiteX2" fmla="*/ 4808392 w 4886197"/>
              <a:gd name="connsiteY2" fmla="*/ 10748208 h 10820399"/>
              <a:gd name="connsiteX3" fmla="*/ 4808392 w 4886197"/>
              <a:gd name="connsiteY3" fmla="*/ 0 h 10820399"/>
              <a:gd name="connsiteX4" fmla="*/ 4886197 w 4886197"/>
              <a:gd name="connsiteY4" fmla="*/ 0 h 10820399"/>
              <a:gd name="connsiteX5" fmla="*/ 4886197 w 4886197"/>
              <a:gd name="connsiteY5" fmla="*/ 10820399 h 10820399"/>
              <a:gd name="connsiteX6" fmla="*/ 4808392 w 4886197"/>
              <a:gd name="connsiteY6" fmla="*/ 10820399 h 10820399"/>
              <a:gd name="connsiteX7" fmla="*/ 4808392 w 4886197"/>
              <a:gd name="connsiteY7" fmla="*/ 10820397 h 1082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6197" h="10820399">
                <a:moveTo>
                  <a:pt x="0" y="10820397"/>
                </a:moveTo>
                <a:lnTo>
                  <a:pt x="0" y="10748208"/>
                </a:lnTo>
                <a:lnTo>
                  <a:pt x="4808392" y="10748208"/>
                </a:lnTo>
                <a:lnTo>
                  <a:pt x="4808392" y="0"/>
                </a:lnTo>
                <a:lnTo>
                  <a:pt x="4886197" y="0"/>
                </a:lnTo>
                <a:lnTo>
                  <a:pt x="4886197" y="10820399"/>
                </a:lnTo>
                <a:lnTo>
                  <a:pt x="4808392" y="10820399"/>
                </a:lnTo>
                <a:lnTo>
                  <a:pt x="4808392" y="10820397"/>
                </a:lnTo>
                <a:close/>
              </a:path>
            </a:pathLst>
          </a:custGeom>
          <a:solidFill>
            <a:schemeClr val="bg1"/>
          </a:solidFill>
          <a:ln>
            <a:noFill/>
          </a:ln>
          <a:effectLst>
            <a:glow rad="127000">
              <a:schemeClr val="tx1"/>
            </a:glo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796A0BC8-57F4-F8B0-957D-447C2A269A6E}"/>
              </a:ext>
            </a:extLst>
          </p:cNvPr>
          <p:cNvSpPr txBox="1"/>
          <p:nvPr/>
        </p:nvSpPr>
        <p:spPr>
          <a:xfrm>
            <a:off x="917812" y="5979694"/>
            <a:ext cx="108203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Destructiveness of Sabotage</a:t>
            </a:r>
          </a:p>
        </p:txBody>
      </p:sp>
      <p:sp>
        <p:nvSpPr>
          <p:cNvPr id="4" name="TextBox 3">
            <a:extLst>
              <a:ext uri="{FF2B5EF4-FFF2-40B4-BE49-F238E27FC236}">
                <a16:creationId xmlns:a16="http://schemas.microsoft.com/office/drawing/2014/main" id="{96407945-E795-5A3A-9E89-272F66D3E1A2}"/>
              </a:ext>
            </a:extLst>
          </p:cNvPr>
          <p:cNvSpPr txBox="1"/>
          <p:nvPr/>
        </p:nvSpPr>
        <p:spPr>
          <a:xfrm rot="16200000">
            <a:off x="-1880126" y="3090572"/>
            <a:ext cx="48861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Belief Saboteur Is Weak</a:t>
            </a:r>
          </a:p>
        </p:txBody>
      </p:sp>
    </p:spTree>
    <p:extLst>
      <p:ext uri="{BB962C8B-B14F-4D97-AF65-F5344CB8AC3E}">
        <p14:creationId xmlns:p14="http://schemas.microsoft.com/office/powerpoint/2010/main" val="58252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C521B-5592-BD3F-9CA2-A4C12B4F19C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51F2B5B-05D7-657D-5A75-35DB7DE21D00}"/>
              </a:ext>
            </a:extLst>
          </p:cNvPr>
          <p:cNvCxnSpPr/>
          <p:nvPr/>
        </p:nvCxnSpPr>
        <p:spPr>
          <a:xfrm>
            <a:off x="8364354" y="878305"/>
            <a:ext cx="0" cy="4886198"/>
          </a:xfrm>
          <a:prstGeom prst="line">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cxnSp>
      <p:sp>
        <p:nvSpPr>
          <p:cNvPr id="2" name="Freeform: Shape 1">
            <a:extLst>
              <a:ext uri="{FF2B5EF4-FFF2-40B4-BE49-F238E27FC236}">
                <a16:creationId xmlns:a16="http://schemas.microsoft.com/office/drawing/2014/main" id="{4280EA2E-48A9-219D-B296-C2BBB427B393}"/>
              </a:ext>
            </a:extLst>
          </p:cNvPr>
          <p:cNvSpPr/>
          <p:nvPr/>
        </p:nvSpPr>
        <p:spPr>
          <a:xfrm rot="5400000">
            <a:off x="3884914" y="-2088795"/>
            <a:ext cx="4886197" cy="10820399"/>
          </a:xfrm>
          <a:custGeom>
            <a:avLst/>
            <a:gdLst>
              <a:gd name="connsiteX0" fmla="*/ 0 w 4886197"/>
              <a:gd name="connsiteY0" fmla="*/ 10820397 h 10820399"/>
              <a:gd name="connsiteX1" fmla="*/ 0 w 4886197"/>
              <a:gd name="connsiteY1" fmla="*/ 10748208 h 10820399"/>
              <a:gd name="connsiteX2" fmla="*/ 4808392 w 4886197"/>
              <a:gd name="connsiteY2" fmla="*/ 10748208 h 10820399"/>
              <a:gd name="connsiteX3" fmla="*/ 4808392 w 4886197"/>
              <a:gd name="connsiteY3" fmla="*/ 0 h 10820399"/>
              <a:gd name="connsiteX4" fmla="*/ 4886197 w 4886197"/>
              <a:gd name="connsiteY4" fmla="*/ 0 h 10820399"/>
              <a:gd name="connsiteX5" fmla="*/ 4886197 w 4886197"/>
              <a:gd name="connsiteY5" fmla="*/ 10820399 h 10820399"/>
              <a:gd name="connsiteX6" fmla="*/ 4808392 w 4886197"/>
              <a:gd name="connsiteY6" fmla="*/ 10820399 h 10820399"/>
              <a:gd name="connsiteX7" fmla="*/ 4808392 w 4886197"/>
              <a:gd name="connsiteY7" fmla="*/ 10820397 h 1082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6197" h="10820399">
                <a:moveTo>
                  <a:pt x="0" y="10820397"/>
                </a:moveTo>
                <a:lnTo>
                  <a:pt x="0" y="10748208"/>
                </a:lnTo>
                <a:lnTo>
                  <a:pt x="4808392" y="10748208"/>
                </a:lnTo>
                <a:lnTo>
                  <a:pt x="4808392" y="0"/>
                </a:lnTo>
                <a:lnTo>
                  <a:pt x="4886197" y="0"/>
                </a:lnTo>
                <a:lnTo>
                  <a:pt x="4886197" y="10820399"/>
                </a:lnTo>
                <a:lnTo>
                  <a:pt x="4808392" y="10820399"/>
                </a:lnTo>
                <a:lnTo>
                  <a:pt x="4808392" y="10820397"/>
                </a:lnTo>
                <a:close/>
              </a:path>
            </a:pathLst>
          </a:custGeom>
          <a:solidFill>
            <a:schemeClr val="bg1"/>
          </a:solidFill>
          <a:ln>
            <a:noFill/>
          </a:ln>
          <a:effectLst>
            <a:glow rad="127000">
              <a:schemeClr val="tx1"/>
            </a:glo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557AF6D6-E289-FE73-D2EA-6A077FD4F721}"/>
              </a:ext>
            </a:extLst>
          </p:cNvPr>
          <p:cNvSpPr txBox="1"/>
          <p:nvPr/>
        </p:nvSpPr>
        <p:spPr>
          <a:xfrm>
            <a:off x="917812" y="5979694"/>
            <a:ext cx="108203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Destructiveness of Sabotage</a:t>
            </a:r>
          </a:p>
        </p:txBody>
      </p:sp>
      <p:sp>
        <p:nvSpPr>
          <p:cNvPr id="4" name="TextBox 3">
            <a:extLst>
              <a:ext uri="{FF2B5EF4-FFF2-40B4-BE49-F238E27FC236}">
                <a16:creationId xmlns:a16="http://schemas.microsoft.com/office/drawing/2014/main" id="{268048C4-A329-B3E2-0666-6AC89E087B76}"/>
              </a:ext>
            </a:extLst>
          </p:cNvPr>
          <p:cNvSpPr txBox="1"/>
          <p:nvPr/>
        </p:nvSpPr>
        <p:spPr>
          <a:xfrm rot="16200000">
            <a:off x="-1880126" y="3090572"/>
            <a:ext cx="48861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Belief Saboteur Is Weak</a:t>
            </a:r>
          </a:p>
        </p:txBody>
      </p:sp>
      <p:sp>
        <p:nvSpPr>
          <p:cNvPr id="7" name="TextBox 6">
            <a:extLst>
              <a:ext uri="{FF2B5EF4-FFF2-40B4-BE49-F238E27FC236}">
                <a16:creationId xmlns:a16="http://schemas.microsoft.com/office/drawing/2014/main" id="{DBBEFA8E-D5B1-73D6-FF1B-132D6787D621}"/>
              </a:ext>
            </a:extLst>
          </p:cNvPr>
          <p:cNvSpPr txBox="1"/>
          <p:nvPr/>
        </p:nvSpPr>
        <p:spPr>
          <a:xfrm>
            <a:off x="8364354" y="2905905"/>
            <a:ext cx="3373857" cy="830997"/>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Pool on</a:t>
            </a:r>
          </a:p>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No Sabotage</a:t>
            </a:r>
          </a:p>
        </p:txBody>
      </p:sp>
    </p:spTree>
    <p:extLst>
      <p:ext uri="{BB962C8B-B14F-4D97-AF65-F5344CB8AC3E}">
        <p14:creationId xmlns:p14="http://schemas.microsoft.com/office/powerpoint/2010/main" val="1154184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22704-DDF2-A3BC-D9BC-5F37D05508DE}"/>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B2742614-E968-DA58-120F-815DC2CCF8B4}"/>
              </a:ext>
            </a:extLst>
          </p:cNvPr>
          <p:cNvCxnSpPr/>
          <p:nvPr/>
        </p:nvCxnSpPr>
        <p:spPr>
          <a:xfrm>
            <a:off x="4013721" y="878304"/>
            <a:ext cx="0" cy="4886198"/>
          </a:xfrm>
          <a:prstGeom prst="line">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27FD3C01-FBDE-B6ED-270C-E5E12B39A453}"/>
              </a:ext>
            </a:extLst>
          </p:cNvPr>
          <p:cNvCxnSpPr/>
          <p:nvPr/>
        </p:nvCxnSpPr>
        <p:spPr>
          <a:xfrm>
            <a:off x="8364354" y="878305"/>
            <a:ext cx="0" cy="4886198"/>
          </a:xfrm>
          <a:prstGeom prst="line">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cxnSp>
      <p:sp>
        <p:nvSpPr>
          <p:cNvPr id="2" name="Freeform: Shape 1">
            <a:extLst>
              <a:ext uri="{FF2B5EF4-FFF2-40B4-BE49-F238E27FC236}">
                <a16:creationId xmlns:a16="http://schemas.microsoft.com/office/drawing/2014/main" id="{6F962E00-510D-DD56-9930-CBE13F045DD7}"/>
              </a:ext>
            </a:extLst>
          </p:cNvPr>
          <p:cNvSpPr/>
          <p:nvPr/>
        </p:nvSpPr>
        <p:spPr>
          <a:xfrm rot="5400000">
            <a:off x="3884914" y="-2088795"/>
            <a:ext cx="4886197" cy="10820399"/>
          </a:xfrm>
          <a:custGeom>
            <a:avLst/>
            <a:gdLst>
              <a:gd name="connsiteX0" fmla="*/ 0 w 4886197"/>
              <a:gd name="connsiteY0" fmla="*/ 10820397 h 10820399"/>
              <a:gd name="connsiteX1" fmla="*/ 0 w 4886197"/>
              <a:gd name="connsiteY1" fmla="*/ 10748208 h 10820399"/>
              <a:gd name="connsiteX2" fmla="*/ 4808392 w 4886197"/>
              <a:gd name="connsiteY2" fmla="*/ 10748208 h 10820399"/>
              <a:gd name="connsiteX3" fmla="*/ 4808392 w 4886197"/>
              <a:gd name="connsiteY3" fmla="*/ 0 h 10820399"/>
              <a:gd name="connsiteX4" fmla="*/ 4886197 w 4886197"/>
              <a:gd name="connsiteY4" fmla="*/ 0 h 10820399"/>
              <a:gd name="connsiteX5" fmla="*/ 4886197 w 4886197"/>
              <a:gd name="connsiteY5" fmla="*/ 10820399 h 10820399"/>
              <a:gd name="connsiteX6" fmla="*/ 4808392 w 4886197"/>
              <a:gd name="connsiteY6" fmla="*/ 10820399 h 10820399"/>
              <a:gd name="connsiteX7" fmla="*/ 4808392 w 4886197"/>
              <a:gd name="connsiteY7" fmla="*/ 10820397 h 1082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6197" h="10820399">
                <a:moveTo>
                  <a:pt x="0" y="10820397"/>
                </a:moveTo>
                <a:lnTo>
                  <a:pt x="0" y="10748208"/>
                </a:lnTo>
                <a:lnTo>
                  <a:pt x="4808392" y="10748208"/>
                </a:lnTo>
                <a:lnTo>
                  <a:pt x="4808392" y="0"/>
                </a:lnTo>
                <a:lnTo>
                  <a:pt x="4886197" y="0"/>
                </a:lnTo>
                <a:lnTo>
                  <a:pt x="4886197" y="10820399"/>
                </a:lnTo>
                <a:lnTo>
                  <a:pt x="4808392" y="10820399"/>
                </a:lnTo>
                <a:lnTo>
                  <a:pt x="4808392" y="10820397"/>
                </a:lnTo>
                <a:close/>
              </a:path>
            </a:pathLst>
          </a:custGeom>
          <a:solidFill>
            <a:schemeClr val="bg1"/>
          </a:solidFill>
          <a:ln>
            <a:noFill/>
          </a:ln>
          <a:effectLst>
            <a:glow rad="127000">
              <a:schemeClr val="tx1"/>
            </a:glo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F7D6DD42-AC92-490C-9412-765D025A8BBD}"/>
              </a:ext>
            </a:extLst>
          </p:cNvPr>
          <p:cNvSpPr txBox="1"/>
          <p:nvPr/>
        </p:nvSpPr>
        <p:spPr>
          <a:xfrm>
            <a:off x="917812" y="5979694"/>
            <a:ext cx="108203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Destructiveness of Sabotage</a:t>
            </a:r>
          </a:p>
        </p:txBody>
      </p:sp>
      <p:sp>
        <p:nvSpPr>
          <p:cNvPr id="4" name="TextBox 3">
            <a:extLst>
              <a:ext uri="{FF2B5EF4-FFF2-40B4-BE49-F238E27FC236}">
                <a16:creationId xmlns:a16="http://schemas.microsoft.com/office/drawing/2014/main" id="{86F51332-4CA2-41FE-B671-56EC30E48418}"/>
              </a:ext>
            </a:extLst>
          </p:cNvPr>
          <p:cNvSpPr txBox="1"/>
          <p:nvPr/>
        </p:nvSpPr>
        <p:spPr>
          <a:xfrm rot="16200000">
            <a:off x="-1880126" y="3090572"/>
            <a:ext cx="48861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Belief Saboteur Is Weak</a:t>
            </a:r>
          </a:p>
        </p:txBody>
      </p:sp>
      <p:sp>
        <p:nvSpPr>
          <p:cNvPr id="7" name="TextBox 6">
            <a:extLst>
              <a:ext uri="{FF2B5EF4-FFF2-40B4-BE49-F238E27FC236}">
                <a16:creationId xmlns:a16="http://schemas.microsoft.com/office/drawing/2014/main" id="{58ACF211-161E-2191-3E0F-7F36C5777FD6}"/>
              </a:ext>
            </a:extLst>
          </p:cNvPr>
          <p:cNvSpPr txBox="1"/>
          <p:nvPr/>
        </p:nvSpPr>
        <p:spPr>
          <a:xfrm>
            <a:off x="8364354" y="2905905"/>
            <a:ext cx="3373857" cy="830997"/>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Pool on</a:t>
            </a:r>
          </a:p>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No Sabotage</a:t>
            </a:r>
          </a:p>
        </p:txBody>
      </p:sp>
      <p:sp>
        <p:nvSpPr>
          <p:cNvPr id="8" name="TextBox 7">
            <a:extLst>
              <a:ext uri="{FF2B5EF4-FFF2-40B4-BE49-F238E27FC236}">
                <a16:creationId xmlns:a16="http://schemas.microsoft.com/office/drawing/2014/main" id="{A1F360BF-F4F5-DBB2-F92C-B98593DF7041}"/>
              </a:ext>
            </a:extLst>
          </p:cNvPr>
          <p:cNvSpPr txBox="1"/>
          <p:nvPr/>
        </p:nvSpPr>
        <p:spPr>
          <a:xfrm>
            <a:off x="991407" y="2905904"/>
            <a:ext cx="3022311" cy="830997"/>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Pool on</a:t>
            </a:r>
          </a:p>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Sabotage</a:t>
            </a:r>
          </a:p>
        </p:txBody>
      </p:sp>
    </p:spTree>
    <p:extLst>
      <p:ext uri="{BB962C8B-B14F-4D97-AF65-F5344CB8AC3E}">
        <p14:creationId xmlns:p14="http://schemas.microsoft.com/office/powerpoint/2010/main" val="1147041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02655-3E84-741B-6CC9-E877D4DF4CD3}"/>
            </a:ext>
          </a:extLst>
        </p:cNvPr>
        <p:cNvGrpSpPr/>
        <p:nvPr/>
      </p:nvGrpSpPr>
      <p:grpSpPr>
        <a:xfrm>
          <a:off x="0" y="0"/>
          <a:ext cx="0" cy="0"/>
          <a:chOff x="0" y="0"/>
          <a:chExt cx="0" cy="0"/>
        </a:xfrm>
      </p:grpSpPr>
      <p:sp>
        <p:nvSpPr>
          <p:cNvPr id="9" name="Arc 8">
            <a:extLst>
              <a:ext uri="{FF2B5EF4-FFF2-40B4-BE49-F238E27FC236}">
                <a16:creationId xmlns:a16="http://schemas.microsoft.com/office/drawing/2014/main" id="{274EDDE8-5594-8281-6FA9-1C8B43940745}"/>
              </a:ext>
            </a:extLst>
          </p:cNvPr>
          <p:cNvSpPr/>
          <p:nvPr/>
        </p:nvSpPr>
        <p:spPr>
          <a:xfrm rot="10800000" flipH="1">
            <a:off x="-168434" y="1670068"/>
            <a:ext cx="8532788" cy="1651333"/>
          </a:xfrm>
          <a:prstGeom prst="arc">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9E384F40-49AE-55F2-58B8-FB4677873045}"/>
              </a:ext>
            </a:extLst>
          </p:cNvPr>
          <p:cNvCxnSpPr/>
          <p:nvPr/>
        </p:nvCxnSpPr>
        <p:spPr>
          <a:xfrm>
            <a:off x="4013721" y="878304"/>
            <a:ext cx="0" cy="4886198"/>
          </a:xfrm>
          <a:prstGeom prst="line">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D3F121C0-EA28-988B-691E-AC4EFD5DC1CA}"/>
              </a:ext>
            </a:extLst>
          </p:cNvPr>
          <p:cNvCxnSpPr/>
          <p:nvPr/>
        </p:nvCxnSpPr>
        <p:spPr>
          <a:xfrm>
            <a:off x="8364354" y="878305"/>
            <a:ext cx="0" cy="4886198"/>
          </a:xfrm>
          <a:prstGeom prst="line">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cxnSp>
      <p:sp>
        <p:nvSpPr>
          <p:cNvPr id="2" name="Freeform: Shape 1">
            <a:extLst>
              <a:ext uri="{FF2B5EF4-FFF2-40B4-BE49-F238E27FC236}">
                <a16:creationId xmlns:a16="http://schemas.microsoft.com/office/drawing/2014/main" id="{F4EA707F-640F-024C-D423-3B1FBE4B358F}"/>
              </a:ext>
            </a:extLst>
          </p:cNvPr>
          <p:cNvSpPr/>
          <p:nvPr/>
        </p:nvSpPr>
        <p:spPr>
          <a:xfrm rot="5400000">
            <a:off x="3884914" y="-2088795"/>
            <a:ext cx="4886197" cy="10820399"/>
          </a:xfrm>
          <a:custGeom>
            <a:avLst/>
            <a:gdLst>
              <a:gd name="connsiteX0" fmla="*/ 0 w 4886197"/>
              <a:gd name="connsiteY0" fmla="*/ 10820397 h 10820399"/>
              <a:gd name="connsiteX1" fmla="*/ 0 w 4886197"/>
              <a:gd name="connsiteY1" fmla="*/ 10748208 h 10820399"/>
              <a:gd name="connsiteX2" fmla="*/ 4808392 w 4886197"/>
              <a:gd name="connsiteY2" fmla="*/ 10748208 h 10820399"/>
              <a:gd name="connsiteX3" fmla="*/ 4808392 w 4886197"/>
              <a:gd name="connsiteY3" fmla="*/ 0 h 10820399"/>
              <a:gd name="connsiteX4" fmla="*/ 4886197 w 4886197"/>
              <a:gd name="connsiteY4" fmla="*/ 0 h 10820399"/>
              <a:gd name="connsiteX5" fmla="*/ 4886197 w 4886197"/>
              <a:gd name="connsiteY5" fmla="*/ 10820399 h 10820399"/>
              <a:gd name="connsiteX6" fmla="*/ 4808392 w 4886197"/>
              <a:gd name="connsiteY6" fmla="*/ 10820399 h 10820399"/>
              <a:gd name="connsiteX7" fmla="*/ 4808392 w 4886197"/>
              <a:gd name="connsiteY7" fmla="*/ 10820397 h 1082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6197" h="10820399">
                <a:moveTo>
                  <a:pt x="0" y="10820397"/>
                </a:moveTo>
                <a:lnTo>
                  <a:pt x="0" y="10748208"/>
                </a:lnTo>
                <a:lnTo>
                  <a:pt x="4808392" y="10748208"/>
                </a:lnTo>
                <a:lnTo>
                  <a:pt x="4808392" y="0"/>
                </a:lnTo>
                <a:lnTo>
                  <a:pt x="4886197" y="0"/>
                </a:lnTo>
                <a:lnTo>
                  <a:pt x="4886197" y="10820399"/>
                </a:lnTo>
                <a:lnTo>
                  <a:pt x="4808392" y="10820399"/>
                </a:lnTo>
                <a:lnTo>
                  <a:pt x="4808392" y="10820397"/>
                </a:lnTo>
                <a:close/>
              </a:path>
            </a:pathLst>
          </a:custGeom>
          <a:solidFill>
            <a:schemeClr val="bg1"/>
          </a:solidFill>
          <a:ln>
            <a:noFill/>
          </a:ln>
          <a:effectLst>
            <a:glow rad="127000">
              <a:schemeClr val="tx1"/>
            </a:glo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BB721DFA-36B2-7E9D-C97C-5F26611E1706}"/>
              </a:ext>
            </a:extLst>
          </p:cNvPr>
          <p:cNvSpPr txBox="1"/>
          <p:nvPr/>
        </p:nvSpPr>
        <p:spPr>
          <a:xfrm>
            <a:off x="917812" y="5979694"/>
            <a:ext cx="108203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Destructiveness of Sabotage</a:t>
            </a:r>
          </a:p>
        </p:txBody>
      </p:sp>
      <p:sp>
        <p:nvSpPr>
          <p:cNvPr id="4" name="TextBox 3">
            <a:extLst>
              <a:ext uri="{FF2B5EF4-FFF2-40B4-BE49-F238E27FC236}">
                <a16:creationId xmlns:a16="http://schemas.microsoft.com/office/drawing/2014/main" id="{351E951F-5084-7416-115A-1CE34E02A366}"/>
              </a:ext>
            </a:extLst>
          </p:cNvPr>
          <p:cNvSpPr txBox="1"/>
          <p:nvPr/>
        </p:nvSpPr>
        <p:spPr>
          <a:xfrm rot="16200000">
            <a:off x="-1880126" y="3090572"/>
            <a:ext cx="48861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Belief Saboteur Is Weak</a:t>
            </a:r>
          </a:p>
        </p:txBody>
      </p:sp>
      <p:sp>
        <p:nvSpPr>
          <p:cNvPr id="7" name="TextBox 6">
            <a:extLst>
              <a:ext uri="{FF2B5EF4-FFF2-40B4-BE49-F238E27FC236}">
                <a16:creationId xmlns:a16="http://schemas.microsoft.com/office/drawing/2014/main" id="{81C5EEAB-CE93-1CAE-9CBE-D527A1A0F418}"/>
              </a:ext>
            </a:extLst>
          </p:cNvPr>
          <p:cNvSpPr txBox="1"/>
          <p:nvPr/>
        </p:nvSpPr>
        <p:spPr>
          <a:xfrm>
            <a:off x="8364354" y="2905905"/>
            <a:ext cx="3373857" cy="830997"/>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Pool on</a:t>
            </a:r>
          </a:p>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No Sabotage</a:t>
            </a:r>
          </a:p>
        </p:txBody>
      </p:sp>
      <p:sp>
        <p:nvSpPr>
          <p:cNvPr id="8" name="TextBox 7">
            <a:extLst>
              <a:ext uri="{FF2B5EF4-FFF2-40B4-BE49-F238E27FC236}">
                <a16:creationId xmlns:a16="http://schemas.microsoft.com/office/drawing/2014/main" id="{CC0742FE-48BD-0E24-9043-428FDAFFF1FC}"/>
              </a:ext>
            </a:extLst>
          </p:cNvPr>
          <p:cNvSpPr txBox="1"/>
          <p:nvPr/>
        </p:nvSpPr>
        <p:spPr>
          <a:xfrm>
            <a:off x="991407" y="2905904"/>
            <a:ext cx="3022311" cy="830997"/>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Pool on</a:t>
            </a:r>
          </a:p>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Sabotage</a:t>
            </a:r>
          </a:p>
        </p:txBody>
      </p:sp>
      <p:sp>
        <p:nvSpPr>
          <p:cNvPr id="10" name="TextBox 9">
            <a:extLst>
              <a:ext uri="{FF2B5EF4-FFF2-40B4-BE49-F238E27FC236}">
                <a16:creationId xmlns:a16="http://schemas.microsoft.com/office/drawing/2014/main" id="{BD3625F2-F8FA-E18D-40B1-A49DAC9F9298}"/>
              </a:ext>
            </a:extLst>
          </p:cNvPr>
          <p:cNvSpPr txBox="1"/>
          <p:nvPr/>
        </p:nvSpPr>
        <p:spPr>
          <a:xfrm>
            <a:off x="4013718" y="4081739"/>
            <a:ext cx="4350633" cy="830997"/>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Pool on</a:t>
            </a:r>
          </a:p>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Sabotage</a:t>
            </a:r>
          </a:p>
        </p:txBody>
      </p:sp>
      <p:sp>
        <p:nvSpPr>
          <p:cNvPr id="11" name="TextBox 10">
            <a:extLst>
              <a:ext uri="{FF2B5EF4-FFF2-40B4-BE49-F238E27FC236}">
                <a16:creationId xmlns:a16="http://schemas.microsoft.com/office/drawing/2014/main" id="{DEBA7D35-291F-0A8E-66C3-9551FD83EFBB}"/>
              </a:ext>
            </a:extLst>
          </p:cNvPr>
          <p:cNvSpPr txBox="1"/>
          <p:nvPr/>
        </p:nvSpPr>
        <p:spPr>
          <a:xfrm>
            <a:off x="3907819" y="1683902"/>
            <a:ext cx="4350633"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Semi-Separation</a:t>
            </a:r>
          </a:p>
        </p:txBody>
      </p:sp>
    </p:spTree>
    <p:extLst>
      <p:ext uri="{BB962C8B-B14F-4D97-AF65-F5344CB8AC3E}">
        <p14:creationId xmlns:p14="http://schemas.microsoft.com/office/powerpoint/2010/main" val="18966023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F9176-31D0-F769-578A-1DFFCB038EF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E34C98-44FE-2E77-1330-622400814D05}"/>
              </a:ext>
            </a:extLst>
          </p:cNvPr>
          <p:cNvSpPr txBox="1"/>
          <p:nvPr/>
        </p:nvSpPr>
        <p:spPr>
          <a:xfrm>
            <a:off x="1" y="1245384"/>
            <a:ext cx="12192000"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Other Types of Uncertainty</a:t>
            </a:r>
          </a:p>
        </p:txBody>
      </p:sp>
      <p:sp>
        <p:nvSpPr>
          <p:cNvPr id="5" name="TextBox 4">
            <a:extLst>
              <a:ext uri="{FF2B5EF4-FFF2-40B4-BE49-F238E27FC236}">
                <a16:creationId xmlns:a16="http://schemas.microsoft.com/office/drawing/2014/main" id="{A78AFCA4-3F8B-58FE-0254-A9DB3B952E1B}"/>
              </a:ext>
            </a:extLst>
          </p:cNvPr>
          <p:cNvSpPr txBox="1"/>
          <p:nvPr/>
        </p:nvSpPr>
        <p:spPr>
          <a:xfrm>
            <a:off x="890337" y="2353872"/>
            <a:ext cx="8994808"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Uncertainty over Resolve</a:t>
            </a:r>
          </a:p>
        </p:txBody>
      </p:sp>
      <p:sp>
        <p:nvSpPr>
          <p:cNvPr id="8" name="TextBox 7">
            <a:extLst>
              <a:ext uri="{FF2B5EF4-FFF2-40B4-BE49-F238E27FC236}">
                <a16:creationId xmlns:a16="http://schemas.microsoft.com/office/drawing/2014/main" id="{583FBA56-E8A4-88B8-33DB-AFA88210825A}"/>
              </a:ext>
            </a:extLst>
          </p:cNvPr>
          <p:cNvSpPr txBox="1"/>
          <p:nvPr/>
        </p:nvSpPr>
        <p:spPr>
          <a:xfrm>
            <a:off x="1572127" y="2915165"/>
            <a:ext cx="8807480" cy="461665"/>
          </a:xfrm>
          <a:prstGeom prst="rect">
            <a:avLst/>
          </a:prstGeom>
          <a:noFill/>
        </p:spPr>
        <p:txBody>
          <a:bodyPr wrap="square">
            <a:spAutoFit/>
          </a:bodyPr>
          <a:lstStyle/>
          <a:p>
            <a:r>
              <a:rPr lang="en-US" sz="2400" b="1" i="1" dirty="0">
                <a:solidFill>
                  <a:schemeClr val="bg1"/>
                </a:solidFill>
                <a:effectLst>
                  <a:glow rad="127000">
                    <a:schemeClr val="tx1"/>
                  </a:glow>
                </a:effectLst>
                <a:latin typeface="Cambria" panose="02040503050406030204" pitchFamily="18" charset="0"/>
                <a:ea typeface="Cambria" panose="02040503050406030204" pitchFamily="18" charset="0"/>
              </a:rPr>
              <a:t>Only</a:t>
            </a: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 pooling equilibria</a:t>
            </a:r>
          </a:p>
        </p:txBody>
      </p:sp>
    </p:spTree>
    <p:extLst>
      <p:ext uri="{BB962C8B-B14F-4D97-AF65-F5344CB8AC3E}">
        <p14:creationId xmlns:p14="http://schemas.microsoft.com/office/powerpoint/2010/main" val="35504917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F0B12-994E-1AEF-8C37-1E4D2641016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F51095C-4794-499E-9DF0-92CFD5EBDDFE}"/>
              </a:ext>
            </a:extLst>
          </p:cNvPr>
          <p:cNvSpPr txBox="1"/>
          <p:nvPr/>
        </p:nvSpPr>
        <p:spPr>
          <a:xfrm>
            <a:off x="1" y="1245384"/>
            <a:ext cx="12192000"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Other Types of Uncertainty</a:t>
            </a:r>
          </a:p>
        </p:txBody>
      </p:sp>
      <p:sp>
        <p:nvSpPr>
          <p:cNvPr id="3" name="TextBox 2">
            <a:extLst>
              <a:ext uri="{FF2B5EF4-FFF2-40B4-BE49-F238E27FC236}">
                <a16:creationId xmlns:a16="http://schemas.microsoft.com/office/drawing/2014/main" id="{DAA0CF1F-9FCA-5C94-D31E-7CDD09788030}"/>
              </a:ext>
            </a:extLst>
          </p:cNvPr>
          <p:cNvSpPr txBox="1"/>
          <p:nvPr/>
        </p:nvSpPr>
        <p:spPr>
          <a:xfrm>
            <a:off x="890337" y="3640958"/>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Uncertainty over Time Preferences</a:t>
            </a:r>
          </a:p>
        </p:txBody>
      </p:sp>
      <p:sp>
        <p:nvSpPr>
          <p:cNvPr id="5" name="TextBox 4">
            <a:extLst>
              <a:ext uri="{FF2B5EF4-FFF2-40B4-BE49-F238E27FC236}">
                <a16:creationId xmlns:a16="http://schemas.microsoft.com/office/drawing/2014/main" id="{DDBB1EEF-0CA6-3A99-7AFF-BF531EF70B15}"/>
              </a:ext>
            </a:extLst>
          </p:cNvPr>
          <p:cNvSpPr txBox="1"/>
          <p:nvPr/>
        </p:nvSpPr>
        <p:spPr>
          <a:xfrm>
            <a:off x="890337" y="2353872"/>
            <a:ext cx="8994808"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Uncertainty over Resolve</a:t>
            </a:r>
          </a:p>
        </p:txBody>
      </p:sp>
      <p:sp>
        <p:nvSpPr>
          <p:cNvPr id="6" name="TextBox 5">
            <a:extLst>
              <a:ext uri="{FF2B5EF4-FFF2-40B4-BE49-F238E27FC236}">
                <a16:creationId xmlns:a16="http://schemas.microsoft.com/office/drawing/2014/main" id="{A0264800-B76A-64F5-C749-F8B3BB286708}"/>
              </a:ext>
            </a:extLst>
          </p:cNvPr>
          <p:cNvSpPr txBox="1"/>
          <p:nvPr/>
        </p:nvSpPr>
        <p:spPr>
          <a:xfrm>
            <a:off x="1572127" y="4200309"/>
            <a:ext cx="8807480" cy="461665"/>
          </a:xfrm>
          <a:prstGeom prst="rect">
            <a:avLst/>
          </a:prstGeom>
          <a:noFill/>
        </p:spPr>
        <p:txBody>
          <a:bodyPr wrap="square">
            <a:spAutoFit/>
          </a:bodyPr>
          <a:lstStyle/>
          <a:p>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Extend model to include length of reconstruction of lost good</a:t>
            </a:r>
          </a:p>
        </p:txBody>
      </p:sp>
      <p:sp>
        <p:nvSpPr>
          <p:cNvPr id="7" name="TextBox 6">
            <a:extLst>
              <a:ext uri="{FF2B5EF4-FFF2-40B4-BE49-F238E27FC236}">
                <a16:creationId xmlns:a16="http://schemas.microsoft.com/office/drawing/2014/main" id="{AC007B30-9479-9B04-055C-D200F1E565E6}"/>
              </a:ext>
            </a:extLst>
          </p:cNvPr>
          <p:cNvSpPr txBox="1"/>
          <p:nvPr/>
        </p:nvSpPr>
        <p:spPr>
          <a:xfrm>
            <a:off x="1572127" y="4711422"/>
            <a:ext cx="9075820" cy="461665"/>
          </a:xfrm>
          <a:prstGeom prst="rect">
            <a:avLst/>
          </a:prstGeom>
          <a:noFill/>
        </p:spPr>
        <p:txBody>
          <a:bodyPr wrap="square">
            <a:spAutoFit/>
          </a:bodyPr>
          <a:lstStyle/>
          <a:p>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Separation possible: impatient types make differential sacrifice</a:t>
            </a:r>
          </a:p>
        </p:txBody>
      </p:sp>
      <p:sp>
        <p:nvSpPr>
          <p:cNvPr id="8" name="TextBox 7">
            <a:extLst>
              <a:ext uri="{FF2B5EF4-FFF2-40B4-BE49-F238E27FC236}">
                <a16:creationId xmlns:a16="http://schemas.microsoft.com/office/drawing/2014/main" id="{79AC44BB-8A27-F454-2D0A-514D11C0CA54}"/>
              </a:ext>
            </a:extLst>
          </p:cNvPr>
          <p:cNvSpPr txBox="1"/>
          <p:nvPr/>
        </p:nvSpPr>
        <p:spPr>
          <a:xfrm>
            <a:off x="1572127" y="2915165"/>
            <a:ext cx="8807480" cy="461665"/>
          </a:xfrm>
          <a:prstGeom prst="rect">
            <a:avLst/>
          </a:prstGeom>
          <a:noFill/>
        </p:spPr>
        <p:txBody>
          <a:bodyPr wrap="square">
            <a:spAutoFit/>
          </a:bodyPr>
          <a:lstStyle/>
          <a:p>
            <a:r>
              <a:rPr lang="en-US" sz="2400" b="1" i="1" dirty="0">
                <a:solidFill>
                  <a:schemeClr val="bg1"/>
                </a:solidFill>
                <a:effectLst>
                  <a:glow rad="127000">
                    <a:schemeClr val="tx1"/>
                  </a:glow>
                </a:effectLst>
                <a:latin typeface="Cambria" panose="02040503050406030204" pitchFamily="18" charset="0"/>
                <a:ea typeface="Cambria" panose="02040503050406030204" pitchFamily="18" charset="0"/>
              </a:rPr>
              <a:t>Only</a:t>
            </a: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 pooling equilibria</a:t>
            </a:r>
          </a:p>
        </p:txBody>
      </p:sp>
    </p:spTree>
    <p:extLst>
      <p:ext uri="{BB962C8B-B14F-4D97-AF65-F5344CB8AC3E}">
        <p14:creationId xmlns:p14="http://schemas.microsoft.com/office/powerpoint/2010/main" val="1328989504"/>
      </p:ext>
    </p:extLst>
  </p:cSld>
  <p:clrMapOvr>
    <a:masterClrMapping/>
  </p:clrMapOvr>
  <mc:AlternateContent xmlns:mc="http://schemas.openxmlformats.org/markup-compatibility/2006">
    <mc:Choice xmlns:p159="http://schemas.microsoft.com/office/powerpoint/2015/09/main" Requires="p159">
      <p:transition spd="slow">
        <p159:morph option="byWord"/>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67612-A156-DB4B-8A7C-7D349769A0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C9D2CC8-33F5-229C-C454-5028773C49AB}"/>
              </a:ext>
            </a:extLst>
          </p:cNvPr>
          <p:cNvSpPr txBox="1"/>
          <p:nvPr/>
        </p:nvSpPr>
        <p:spPr>
          <a:xfrm>
            <a:off x="2622515" y="1245384"/>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Complete Information</a:t>
            </a:r>
          </a:p>
        </p:txBody>
      </p:sp>
      <p:sp>
        <p:nvSpPr>
          <p:cNvPr id="4" name="TextBox 3">
            <a:extLst>
              <a:ext uri="{FF2B5EF4-FFF2-40B4-BE49-F238E27FC236}">
                <a16:creationId xmlns:a16="http://schemas.microsoft.com/office/drawing/2014/main" id="{5A2C86F7-696C-98DE-B0EC-1ACE3E87ECA7}"/>
              </a:ext>
            </a:extLst>
          </p:cNvPr>
          <p:cNvSpPr txBox="1"/>
          <p:nvPr/>
        </p:nvSpPr>
        <p:spPr>
          <a:xfrm>
            <a:off x="890337" y="240471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1) Saboteur chooses to sabotage or not</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928D8D46-338F-8FBC-1FCE-2D102FED8847}"/>
                  </a:ext>
                </a:extLst>
              </p:cNvPr>
              <p:cNvSpPr txBox="1"/>
              <p:nvPr/>
            </p:nvSpPr>
            <p:spPr>
              <a:xfrm>
                <a:off x="890337" y="3182753"/>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2) Antagonist demands </a:t>
                </a:r>
                <a14:m>
                  <m:oMath xmlns:m="http://schemas.openxmlformats.org/officeDocument/2006/math">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𝒙</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𝟎</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 </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𝟏</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oMath>
                </a14:m>
                <a:endParaRPr lang="en-US" sz="3200" b="1" dirty="0">
                  <a:solidFill>
                    <a:schemeClr val="bg1"/>
                  </a:solidFill>
                  <a:effectLst>
                    <a:glow rad="127000">
                      <a:schemeClr val="tx1"/>
                    </a:glow>
                  </a:effectLst>
                  <a:latin typeface="Cambria" panose="02040503050406030204" pitchFamily="18" charset="0"/>
                  <a:ea typeface="Cambria" panose="02040503050406030204" pitchFamily="18" charset="0"/>
                </a:endParaRPr>
              </a:p>
            </p:txBody>
          </p:sp>
        </mc:Choice>
        <mc:Fallback>
          <p:sp>
            <p:nvSpPr>
              <p:cNvPr id="3" name="TextBox 2">
                <a:extLst>
                  <a:ext uri="{FF2B5EF4-FFF2-40B4-BE49-F238E27FC236}">
                    <a16:creationId xmlns:a16="http://schemas.microsoft.com/office/drawing/2014/main" id="{928D8D46-338F-8FBC-1FCE-2D102FED8847}"/>
                  </a:ext>
                </a:extLst>
              </p:cNvPr>
              <p:cNvSpPr txBox="1">
                <a:spLocks noRot="1" noChangeAspect="1" noMove="1" noResize="1" noEditPoints="1" noAdjustHandles="1" noChangeArrowheads="1" noChangeShapeType="1" noTextEdit="1"/>
              </p:cNvSpPr>
              <p:nvPr/>
            </p:nvSpPr>
            <p:spPr>
              <a:xfrm>
                <a:off x="890337" y="3182753"/>
                <a:ext cx="8807480" cy="584775"/>
              </a:xfrm>
              <a:prstGeom prst="rect">
                <a:avLst/>
              </a:prstGeom>
              <a:blipFill>
                <a:blip r:embed="rId3"/>
                <a:stretch>
                  <a:fillRect l="-2561" t="-26042" b="-45833"/>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1F79E0FE-347A-8ACC-9332-EB5069A5529B}"/>
              </a:ext>
            </a:extLst>
          </p:cNvPr>
          <p:cNvSpPr txBox="1"/>
          <p:nvPr/>
        </p:nvSpPr>
        <p:spPr>
          <a:xfrm>
            <a:off x="890337" y="3960795"/>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3) Saboteur accepts or rejects</a:t>
            </a:r>
          </a:p>
        </p:txBody>
      </p:sp>
    </p:spTree>
    <p:extLst>
      <p:ext uri="{BB962C8B-B14F-4D97-AF65-F5344CB8AC3E}">
        <p14:creationId xmlns:p14="http://schemas.microsoft.com/office/powerpoint/2010/main" val="88678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23140-2B75-5B58-5847-0CE2B859331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C63EF8C-11A3-10A7-8EF0-32A13D08CEBD}"/>
              </a:ext>
            </a:extLst>
          </p:cNvPr>
          <p:cNvSpPr txBox="1"/>
          <p:nvPr/>
        </p:nvSpPr>
        <p:spPr>
          <a:xfrm>
            <a:off x="2622515" y="1245384"/>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Commitment Problems</a:t>
            </a:r>
          </a:p>
        </p:txBody>
      </p:sp>
      <p:sp>
        <p:nvSpPr>
          <p:cNvPr id="4" name="TextBox 3">
            <a:extLst>
              <a:ext uri="{FF2B5EF4-FFF2-40B4-BE49-F238E27FC236}">
                <a16:creationId xmlns:a16="http://schemas.microsoft.com/office/drawing/2014/main" id="{71BD7259-2DC4-11D3-87CC-CF87674C86C7}"/>
              </a:ext>
            </a:extLst>
          </p:cNvPr>
          <p:cNvSpPr txBox="1"/>
          <p:nvPr/>
        </p:nvSpPr>
        <p:spPr>
          <a:xfrm>
            <a:off x="890337" y="240471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1) Saboteur chooses to sabotage or not</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240A6A8B-08F8-5987-4CE7-7F1E32F8EBB7}"/>
                  </a:ext>
                </a:extLst>
              </p:cNvPr>
              <p:cNvSpPr txBox="1"/>
              <p:nvPr/>
            </p:nvSpPr>
            <p:spPr>
              <a:xfrm>
                <a:off x="890337" y="3182753"/>
                <a:ext cx="10411326"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2) Antagonist fights immediately or demands </a:t>
                </a:r>
                <a14:m>
                  <m:oMath xmlns:m="http://schemas.openxmlformats.org/officeDocument/2006/math">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𝒙</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𝟎</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 </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𝟏</m:t>
                    </m:r>
                    <m:r>
                      <a:rPr lang="en-US" sz="3200" b="1" i="1" smtClean="0">
                        <a:solidFill>
                          <a:schemeClr val="bg1"/>
                        </a:solidFill>
                        <a:effectLst>
                          <a:glow rad="127000">
                            <a:schemeClr val="tx1"/>
                          </a:glow>
                        </a:effectLst>
                        <a:latin typeface="Cambria Math" panose="02040503050406030204" pitchFamily="18" charset="0"/>
                        <a:ea typeface="Cambria" panose="02040503050406030204" pitchFamily="18" charset="0"/>
                      </a:rPr>
                      <m:t>]</m:t>
                    </m:r>
                  </m:oMath>
                </a14:m>
                <a:endParaRPr lang="en-US" sz="3200" b="1" dirty="0">
                  <a:solidFill>
                    <a:schemeClr val="bg1"/>
                  </a:solidFill>
                  <a:effectLst>
                    <a:glow rad="127000">
                      <a:schemeClr val="tx1"/>
                    </a:glow>
                  </a:effectLst>
                  <a:latin typeface="Cambria" panose="02040503050406030204" pitchFamily="18" charset="0"/>
                  <a:ea typeface="Cambria" panose="02040503050406030204" pitchFamily="18" charset="0"/>
                </a:endParaRPr>
              </a:p>
            </p:txBody>
          </p:sp>
        </mc:Choice>
        <mc:Fallback>
          <p:sp>
            <p:nvSpPr>
              <p:cNvPr id="3" name="TextBox 2">
                <a:extLst>
                  <a:ext uri="{FF2B5EF4-FFF2-40B4-BE49-F238E27FC236}">
                    <a16:creationId xmlns:a16="http://schemas.microsoft.com/office/drawing/2014/main" id="{240A6A8B-08F8-5987-4CE7-7F1E32F8EBB7}"/>
                  </a:ext>
                </a:extLst>
              </p:cNvPr>
              <p:cNvSpPr txBox="1">
                <a:spLocks noRot="1" noChangeAspect="1" noMove="1" noResize="1" noEditPoints="1" noAdjustHandles="1" noChangeArrowheads="1" noChangeShapeType="1" noTextEdit="1"/>
              </p:cNvSpPr>
              <p:nvPr/>
            </p:nvSpPr>
            <p:spPr>
              <a:xfrm>
                <a:off x="890337" y="3182753"/>
                <a:ext cx="10411326" cy="584775"/>
              </a:xfrm>
              <a:prstGeom prst="rect">
                <a:avLst/>
              </a:prstGeom>
              <a:blipFill>
                <a:blip r:embed="rId3"/>
                <a:stretch>
                  <a:fillRect l="-2166" t="-26042" b="-45833"/>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FBEB49AE-15FD-6268-924B-D3A63BDF6FDF}"/>
              </a:ext>
            </a:extLst>
          </p:cNvPr>
          <p:cNvSpPr txBox="1"/>
          <p:nvPr/>
        </p:nvSpPr>
        <p:spPr>
          <a:xfrm>
            <a:off x="890337" y="3960795"/>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3) Saboteur accepts or rejects</a:t>
            </a:r>
          </a:p>
        </p:txBody>
      </p:sp>
    </p:spTree>
    <p:extLst>
      <p:ext uri="{BB962C8B-B14F-4D97-AF65-F5344CB8AC3E}">
        <p14:creationId xmlns:p14="http://schemas.microsoft.com/office/powerpoint/2010/main" val="1054773448"/>
      </p:ext>
    </p:extLst>
  </p:cSld>
  <p:clrMapOvr>
    <a:masterClrMapping/>
  </p:clrMapOvr>
  <mc:AlternateContent xmlns:mc="http://schemas.openxmlformats.org/markup-compatibility/2006">
    <mc:Choice xmlns:p159="http://schemas.microsoft.com/office/powerpoint/2015/09/main" Requires="p159">
      <p:transition spd="slow">
        <p159:morph option="byWord"/>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67863-1548-1D22-6C10-01FDC46D79C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368A0D-9AFA-C07F-4E27-5653945A3E6F}"/>
              </a:ext>
            </a:extLst>
          </p:cNvPr>
          <p:cNvSpPr txBox="1"/>
          <p:nvPr/>
        </p:nvSpPr>
        <p:spPr>
          <a:xfrm>
            <a:off x="1" y="1245384"/>
            <a:ext cx="12192000"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Sabotage Prevents Preventive Wars</a:t>
            </a:r>
          </a:p>
        </p:txBody>
      </p:sp>
      <p:sp>
        <p:nvSpPr>
          <p:cNvPr id="4" name="TextBox 3">
            <a:extLst>
              <a:ext uri="{FF2B5EF4-FFF2-40B4-BE49-F238E27FC236}">
                <a16:creationId xmlns:a16="http://schemas.microsoft.com/office/drawing/2014/main" id="{DDF2CB40-0FC3-013E-59DB-BDCBAFD1B3CC}"/>
              </a:ext>
            </a:extLst>
          </p:cNvPr>
          <p:cNvSpPr txBox="1"/>
          <p:nvPr/>
        </p:nvSpPr>
        <p:spPr>
          <a:xfrm>
            <a:off x="890337" y="240471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When the pie is smaller, war is less attractive</a:t>
            </a:r>
          </a:p>
        </p:txBody>
      </p:sp>
      <p:sp>
        <p:nvSpPr>
          <p:cNvPr id="3" name="TextBox 2">
            <a:extLst>
              <a:ext uri="{FF2B5EF4-FFF2-40B4-BE49-F238E27FC236}">
                <a16:creationId xmlns:a16="http://schemas.microsoft.com/office/drawing/2014/main" id="{72E6D793-F3BA-87D1-B82E-CE859FE86329}"/>
              </a:ext>
            </a:extLst>
          </p:cNvPr>
          <p:cNvSpPr txBox="1"/>
          <p:nvPr/>
        </p:nvSpPr>
        <p:spPr>
          <a:xfrm>
            <a:off x="890337" y="3182753"/>
            <a:ext cx="10411326"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Power shift may be smaller after sabotage…</a:t>
            </a:r>
          </a:p>
        </p:txBody>
      </p:sp>
    </p:spTree>
    <p:extLst>
      <p:ext uri="{BB962C8B-B14F-4D97-AF65-F5344CB8AC3E}">
        <p14:creationId xmlns:p14="http://schemas.microsoft.com/office/powerpoint/2010/main" val="34684895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A611C-A797-6D9A-74D7-EF04EAD95E8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9F061F5-D199-4827-2AD7-6792A748AFD2}"/>
              </a:ext>
            </a:extLst>
          </p:cNvPr>
          <p:cNvSpPr txBox="1"/>
          <p:nvPr/>
        </p:nvSpPr>
        <p:spPr>
          <a:xfrm>
            <a:off x="1" y="1245384"/>
            <a:ext cx="12192000"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Sabotage Prevents Preventive Wars</a:t>
            </a:r>
          </a:p>
        </p:txBody>
      </p:sp>
      <p:sp>
        <p:nvSpPr>
          <p:cNvPr id="4" name="TextBox 3">
            <a:extLst>
              <a:ext uri="{FF2B5EF4-FFF2-40B4-BE49-F238E27FC236}">
                <a16:creationId xmlns:a16="http://schemas.microsoft.com/office/drawing/2014/main" id="{AD980372-D1C2-83FC-0BB8-CA5A8619DB4A}"/>
              </a:ext>
            </a:extLst>
          </p:cNvPr>
          <p:cNvSpPr txBox="1"/>
          <p:nvPr/>
        </p:nvSpPr>
        <p:spPr>
          <a:xfrm>
            <a:off x="890337" y="240471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When the pie is smaller, war is less attractive</a:t>
            </a:r>
          </a:p>
        </p:txBody>
      </p:sp>
      <p:sp>
        <p:nvSpPr>
          <p:cNvPr id="3" name="TextBox 2">
            <a:extLst>
              <a:ext uri="{FF2B5EF4-FFF2-40B4-BE49-F238E27FC236}">
                <a16:creationId xmlns:a16="http://schemas.microsoft.com/office/drawing/2014/main" id="{E6D9691A-6EFF-69F1-6045-22336658A2B3}"/>
              </a:ext>
            </a:extLst>
          </p:cNvPr>
          <p:cNvSpPr txBox="1"/>
          <p:nvPr/>
        </p:nvSpPr>
        <p:spPr>
          <a:xfrm>
            <a:off x="890337" y="3182753"/>
            <a:ext cx="10411326"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Power shift may be smaller after sabotage…</a:t>
            </a:r>
          </a:p>
        </p:txBody>
      </p:sp>
      <p:sp>
        <p:nvSpPr>
          <p:cNvPr id="5" name="TextBox 4">
            <a:extLst>
              <a:ext uri="{FF2B5EF4-FFF2-40B4-BE49-F238E27FC236}">
                <a16:creationId xmlns:a16="http://schemas.microsoft.com/office/drawing/2014/main" id="{1B6E2831-8DA2-5825-5CDD-42D964BDD669}"/>
              </a:ext>
            </a:extLst>
          </p:cNvPr>
          <p:cNvSpPr txBox="1"/>
          <p:nvPr/>
        </p:nvSpPr>
        <p:spPr>
          <a:xfrm>
            <a:off x="890337" y="3960795"/>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…but it can also be larger and </a:t>
            </a:r>
            <a:r>
              <a:rPr lang="en-US" sz="3200" b="1" i="1" dirty="0">
                <a:solidFill>
                  <a:schemeClr val="bg1"/>
                </a:solidFill>
                <a:effectLst>
                  <a:glow rad="127000">
                    <a:schemeClr val="tx1"/>
                  </a:glow>
                </a:effectLst>
                <a:latin typeface="Cambria" panose="02040503050406030204" pitchFamily="18" charset="0"/>
                <a:ea typeface="Cambria" panose="02040503050406030204" pitchFamily="18" charset="0"/>
              </a:rPr>
              <a:t>cause</a:t>
            </a:r>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 war</a:t>
            </a:r>
          </a:p>
        </p:txBody>
      </p:sp>
    </p:spTree>
    <p:extLst>
      <p:ext uri="{BB962C8B-B14F-4D97-AF65-F5344CB8AC3E}">
        <p14:creationId xmlns:p14="http://schemas.microsoft.com/office/powerpoint/2010/main" val="34015146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BFCA3-38CF-B909-5265-599C4F47C7C3}"/>
            </a:ext>
          </a:extLst>
        </p:cNvPr>
        <p:cNvGrpSpPr/>
        <p:nvPr/>
      </p:nvGrpSpPr>
      <p:grpSpPr>
        <a:xfrm>
          <a:off x="0" y="0"/>
          <a:ext cx="0" cy="0"/>
          <a:chOff x="0" y="0"/>
          <a:chExt cx="0" cy="0"/>
        </a:xfrm>
      </p:grpSpPr>
      <p:sp>
        <p:nvSpPr>
          <p:cNvPr id="2" name="Freeform: Shape 1">
            <a:extLst>
              <a:ext uri="{FF2B5EF4-FFF2-40B4-BE49-F238E27FC236}">
                <a16:creationId xmlns:a16="http://schemas.microsoft.com/office/drawing/2014/main" id="{4E888F9B-C5A8-1B2F-A108-DD026DEEF6E7}"/>
              </a:ext>
            </a:extLst>
          </p:cNvPr>
          <p:cNvSpPr/>
          <p:nvPr/>
        </p:nvSpPr>
        <p:spPr>
          <a:xfrm rot="5400000">
            <a:off x="3884914" y="-2088795"/>
            <a:ext cx="4886197" cy="10820399"/>
          </a:xfrm>
          <a:custGeom>
            <a:avLst/>
            <a:gdLst>
              <a:gd name="connsiteX0" fmla="*/ 0 w 4886197"/>
              <a:gd name="connsiteY0" fmla="*/ 10820397 h 10820399"/>
              <a:gd name="connsiteX1" fmla="*/ 0 w 4886197"/>
              <a:gd name="connsiteY1" fmla="*/ 10748208 h 10820399"/>
              <a:gd name="connsiteX2" fmla="*/ 4808392 w 4886197"/>
              <a:gd name="connsiteY2" fmla="*/ 10748208 h 10820399"/>
              <a:gd name="connsiteX3" fmla="*/ 4808392 w 4886197"/>
              <a:gd name="connsiteY3" fmla="*/ 0 h 10820399"/>
              <a:gd name="connsiteX4" fmla="*/ 4886197 w 4886197"/>
              <a:gd name="connsiteY4" fmla="*/ 0 h 10820399"/>
              <a:gd name="connsiteX5" fmla="*/ 4886197 w 4886197"/>
              <a:gd name="connsiteY5" fmla="*/ 10820399 h 10820399"/>
              <a:gd name="connsiteX6" fmla="*/ 4808392 w 4886197"/>
              <a:gd name="connsiteY6" fmla="*/ 10820399 h 10820399"/>
              <a:gd name="connsiteX7" fmla="*/ 4808392 w 4886197"/>
              <a:gd name="connsiteY7" fmla="*/ 10820397 h 1082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6197" h="10820399">
                <a:moveTo>
                  <a:pt x="0" y="10820397"/>
                </a:moveTo>
                <a:lnTo>
                  <a:pt x="0" y="10748208"/>
                </a:lnTo>
                <a:lnTo>
                  <a:pt x="4808392" y="10748208"/>
                </a:lnTo>
                <a:lnTo>
                  <a:pt x="4808392" y="0"/>
                </a:lnTo>
                <a:lnTo>
                  <a:pt x="4886197" y="0"/>
                </a:lnTo>
                <a:lnTo>
                  <a:pt x="4886197" y="10820399"/>
                </a:lnTo>
                <a:lnTo>
                  <a:pt x="4808392" y="10820399"/>
                </a:lnTo>
                <a:lnTo>
                  <a:pt x="4808392" y="10820397"/>
                </a:lnTo>
                <a:close/>
              </a:path>
            </a:pathLst>
          </a:custGeom>
          <a:solidFill>
            <a:schemeClr val="bg1"/>
          </a:solidFill>
          <a:ln>
            <a:noFill/>
          </a:ln>
          <a:effectLst>
            <a:glow rad="127000">
              <a:schemeClr val="tx1"/>
            </a:glo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9B65F864-6AF2-1AB7-9F23-B001BCFD8E9B}"/>
              </a:ext>
            </a:extLst>
          </p:cNvPr>
          <p:cNvSpPr txBox="1"/>
          <p:nvPr/>
        </p:nvSpPr>
        <p:spPr>
          <a:xfrm>
            <a:off x="917812" y="5979694"/>
            <a:ext cx="108203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Destructiveness of Sabotage</a:t>
            </a:r>
          </a:p>
        </p:txBody>
      </p:sp>
      <p:sp>
        <p:nvSpPr>
          <p:cNvPr id="4" name="TextBox 3">
            <a:extLst>
              <a:ext uri="{FF2B5EF4-FFF2-40B4-BE49-F238E27FC236}">
                <a16:creationId xmlns:a16="http://schemas.microsoft.com/office/drawing/2014/main" id="{E76BB627-46A5-A83A-8820-5758AE623FD8}"/>
              </a:ext>
            </a:extLst>
          </p:cNvPr>
          <p:cNvSpPr txBox="1"/>
          <p:nvPr/>
        </p:nvSpPr>
        <p:spPr>
          <a:xfrm rot="16200000">
            <a:off x="-1880126" y="3090572"/>
            <a:ext cx="48861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Efficiency</a:t>
            </a:r>
          </a:p>
        </p:txBody>
      </p:sp>
    </p:spTree>
    <p:extLst>
      <p:ext uri="{BB962C8B-B14F-4D97-AF65-F5344CB8AC3E}">
        <p14:creationId xmlns:p14="http://schemas.microsoft.com/office/powerpoint/2010/main" val="28821363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DEEFA-E3D9-4764-7476-8AE7055188F0}"/>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5636DC7-085E-1AA0-A4BF-ADEA734145CB}"/>
              </a:ext>
            </a:extLst>
          </p:cNvPr>
          <p:cNvCxnSpPr>
            <a:cxnSpLocks/>
            <a:stCxn id="2" idx="1"/>
          </p:cNvCxnSpPr>
          <p:nvPr/>
        </p:nvCxnSpPr>
        <p:spPr>
          <a:xfrm>
            <a:off x="990004" y="878306"/>
            <a:ext cx="5105996" cy="2947736"/>
          </a:xfrm>
          <a:prstGeom prst="line">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cxnSp>
      <p:sp>
        <p:nvSpPr>
          <p:cNvPr id="2" name="Freeform: Shape 1">
            <a:extLst>
              <a:ext uri="{FF2B5EF4-FFF2-40B4-BE49-F238E27FC236}">
                <a16:creationId xmlns:a16="http://schemas.microsoft.com/office/drawing/2014/main" id="{856D48EF-3C91-F788-E809-D98D8E5386D0}"/>
              </a:ext>
            </a:extLst>
          </p:cNvPr>
          <p:cNvSpPr/>
          <p:nvPr/>
        </p:nvSpPr>
        <p:spPr>
          <a:xfrm rot="5400000">
            <a:off x="3884914" y="-2088795"/>
            <a:ext cx="4886197" cy="10820399"/>
          </a:xfrm>
          <a:custGeom>
            <a:avLst/>
            <a:gdLst>
              <a:gd name="connsiteX0" fmla="*/ 0 w 4886197"/>
              <a:gd name="connsiteY0" fmla="*/ 10820397 h 10820399"/>
              <a:gd name="connsiteX1" fmla="*/ 0 w 4886197"/>
              <a:gd name="connsiteY1" fmla="*/ 10748208 h 10820399"/>
              <a:gd name="connsiteX2" fmla="*/ 4808392 w 4886197"/>
              <a:gd name="connsiteY2" fmla="*/ 10748208 h 10820399"/>
              <a:gd name="connsiteX3" fmla="*/ 4808392 w 4886197"/>
              <a:gd name="connsiteY3" fmla="*/ 0 h 10820399"/>
              <a:gd name="connsiteX4" fmla="*/ 4886197 w 4886197"/>
              <a:gd name="connsiteY4" fmla="*/ 0 h 10820399"/>
              <a:gd name="connsiteX5" fmla="*/ 4886197 w 4886197"/>
              <a:gd name="connsiteY5" fmla="*/ 10820399 h 10820399"/>
              <a:gd name="connsiteX6" fmla="*/ 4808392 w 4886197"/>
              <a:gd name="connsiteY6" fmla="*/ 10820399 h 10820399"/>
              <a:gd name="connsiteX7" fmla="*/ 4808392 w 4886197"/>
              <a:gd name="connsiteY7" fmla="*/ 10820397 h 1082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6197" h="10820399">
                <a:moveTo>
                  <a:pt x="0" y="10820397"/>
                </a:moveTo>
                <a:lnTo>
                  <a:pt x="0" y="10748208"/>
                </a:lnTo>
                <a:lnTo>
                  <a:pt x="4808392" y="10748208"/>
                </a:lnTo>
                <a:lnTo>
                  <a:pt x="4808392" y="0"/>
                </a:lnTo>
                <a:lnTo>
                  <a:pt x="4886197" y="0"/>
                </a:lnTo>
                <a:lnTo>
                  <a:pt x="4886197" y="10820399"/>
                </a:lnTo>
                <a:lnTo>
                  <a:pt x="4808392" y="10820399"/>
                </a:lnTo>
                <a:lnTo>
                  <a:pt x="4808392" y="10820397"/>
                </a:lnTo>
                <a:close/>
              </a:path>
            </a:pathLst>
          </a:custGeom>
          <a:solidFill>
            <a:schemeClr val="bg1"/>
          </a:solidFill>
          <a:ln>
            <a:noFill/>
          </a:ln>
          <a:effectLst>
            <a:glow rad="127000">
              <a:schemeClr val="tx1"/>
            </a:glo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C4C541FF-D576-3D5D-1F1B-0EA1BD11AE81}"/>
              </a:ext>
            </a:extLst>
          </p:cNvPr>
          <p:cNvSpPr txBox="1"/>
          <p:nvPr/>
        </p:nvSpPr>
        <p:spPr>
          <a:xfrm>
            <a:off x="917812" y="5979694"/>
            <a:ext cx="108203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Destructiveness of Sabotage</a:t>
            </a:r>
          </a:p>
        </p:txBody>
      </p:sp>
      <p:sp>
        <p:nvSpPr>
          <p:cNvPr id="4" name="TextBox 3">
            <a:extLst>
              <a:ext uri="{FF2B5EF4-FFF2-40B4-BE49-F238E27FC236}">
                <a16:creationId xmlns:a16="http://schemas.microsoft.com/office/drawing/2014/main" id="{C907D4A2-3611-280D-A919-AF9B6BA7D44C}"/>
              </a:ext>
            </a:extLst>
          </p:cNvPr>
          <p:cNvSpPr txBox="1"/>
          <p:nvPr/>
        </p:nvSpPr>
        <p:spPr>
          <a:xfrm rot="16200000">
            <a:off x="-1880126" y="3090572"/>
            <a:ext cx="48861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Efficiency</a:t>
            </a:r>
          </a:p>
        </p:txBody>
      </p:sp>
    </p:spTree>
    <p:extLst>
      <p:ext uri="{BB962C8B-B14F-4D97-AF65-F5344CB8AC3E}">
        <p14:creationId xmlns:p14="http://schemas.microsoft.com/office/powerpoint/2010/main" val="35842792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4EA3F-5D7C-D46D-FC33-8ABD5AFEE3DF}"/>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85C5D53-63E3-EBA7-DD89-4562E6EB22A4}"/>
              </a:ext>
            </a:extLst>
          </p:cNvPr>
          <p:cNvCxnSpPr>
            <a:cxnSpLocks/>
            <a:stCxn id="2" idx="1"/>
          </p:cNvCxnSpPr>
          <p:nvPr/>
        </p:nvCxnSpPr>
        <p:spPr>
          <a:xfrm>
            <a:off x="990004" y="878306"/>
            <a:ext cx="5105996" cy="2947736"/>
          </a:xfrm>
          <a:prstGeom prst="line">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107DE4CB-6444-4D1D-4403-F0CCCB073FC6}"/>
              </a:ext>
            </a:extLst>
          </p:cNvPr>
          <p:cNvCxnSpPr>
            <a:cxnSpLocks/>
          </p:cNvCxnSpPr>
          <p:nvPr/>
        </p:nvCxnSpPr>
        <p:spPr>
          <a:xfrm>
            <a:off x="6096000" y="2370221"/>
            <a:ext cx="5550568" cy="0"/>
          </a:xfrm>
          <a:prstGeom prst="line">
            <a:avLst/>
          </a:prstGeom>
          <a:ln w="63500">
            <a:solidFill>
              <a:schemeClr val="bg1"/>
            </a:solidFill>
          </a:ln>
          <a:effectLst>
            <a:glow rad="127000">
              <a:schemeClr val="tx1"/>
            </a:glow>
          </a:effectLst>
        </p:spPr>
        <p:style>
          <a:lnRef idx="2">
            <a:schemeClr val="accent1"/>
          </a:lnRef>
          <a:fillRef idx="0">
            <a:schemeClr val="accent1"/>
          </a:fillRef>
          <a:effectRef idx="1">
            <a:schemeClr val="accent1"/>
          </a:effectRef>
          <a:fontRef idx="minor">
            <a:schemeClr val="tx1"/>
          </a:fontRef>
        </p:style>
      </p:cxnSp>
      <p:sp>
        <p:nvSpPr>
          <p:cNvPr id="2" name="Freeform: Shape 1">
            <a:extLst>
              <a:ext uri="{FF2B5EF4-FFF2-40B4-BE49-F238E27FC236}">
                <a16:creationId xmlns:a16="http://schemas.microsoft.com/office/drawing/2014/main" id="{8DAA8B3E-718B-DA9D-BED7-9729F480D377}"/>
              </a:ext>
            </a:extLst>
          </p:cNvPr>
          <p:cNvSpPr/>
          <p:nvPr/>
        </p:nvSpPr>
        <p:spPr>
          <a:xfrm rot="5400000">
            <a:off x="3884914" y="-2088795"/>
            <a:ext cx="4886197" cy="10820399"/>
          </a:xfrm>
          <a:custGeom>
            <a:avLst/>
            <a:gdLst>
              <a:gd name="connsiteX0" fmla="*/ 0 w 4886197"/>
              <a:gd name="connsiteY0" fmla="*/ 10820397 h 10820399"/>
              <a:gd name="connsiteX1" fmla="*/ 0 w 4886197"/>
              <a:gd name="connsiteY1" fmla="*/ 10748208 h 10820399"/>
              <a:gd name="connsiteX2" fmla="*/ 4808392 w 4886197"/>
              <a:gd name="connsiteY2" fmla="*/ 10748208 h 10820399"/>
              <a:gd name="connsiteX3" fmla="*/ 4808392 w 4886197"/>
              <a:gd name="connsiteY3" fmla="*/ 0 h 10820399"/>
              <a:gd name="connsiteX4" fmla="*/ 4886197 w 4886197"/>
              <a:gd name="connsiteY4" fmla="*/ 0 h 10820399"/>
              <a:gd name="connsiteX5" fmla="*/ 4886197 w 4886197"/>
              <a:gd name="connsiteY5" fmla="*/ 10820399 h 10820399"/>
              <a:gd name="connsiteX6" fmla="*/ 4808392 w 4886197"/>
              <a:gd name="connsiteY6" fmla="*/ 10820399 h 10820399"/>
              <a:gd name="connsiteX7" fmla="*/ 4808392 w 4886197"/>
              <a:gd name="connsiteY7" fmla="*/ 10820397 h 1082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6197" h="10820399">
                <a:moveTo>
                  <a:pt x="0" y="10820397"/>
                </a:moveTo>
                <a:lnTo>
                  <a:pt x="0" y="10748208"/>
                </a:lnTo>
                <a:lnTo>
                  <a:pt x="4808392" y="10748208"/>
                </a:lnTo>
                <a:lnTo>
                  <a:pt x="4808392" y="0"/>
                </a:lnTo>
                <a:lnTo>
                  <a:pt x="4886197" y="0"/>
                </a:lnTo>
                <a:lnTo>
                  <a:pt x="4886197" y="10820399"/>
                </a:lnTo>
                <a:lnTo>
                  <a:pt x="4808392" y="10820399"/>
                </a:lnTo>
                <a:lnTo>
                  <a:pt x="4808392" y="10820397"/>
                </a:lnTo>
                <a:close/>
              </a:path>
            </a:pathLst>
          </a:custGeom>
          <a:solidFill>
            <a:schemeClr val="bg1"/>
          </a:solidFill>
          <a:ln>
            <a:noFill/>
          </a:ln>
          <a:effectLst>
            <a:glow rad="127000">
              <a:schemeClr val="tx1"/>
            </a:glo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F3375F5B-1CC6-901A-C181-FF8396A4D132}"/>
              </a:ext>
            </a:extLst>
          </p:cNvPr>
          <p:cNvSpPr txBox="1"/>
          <p:nvPr/>
        </p:nvSpPr>
        <p:spPr>
          <a:xfrm>
            <a:off x="917812" y="5979694"/>
            <a:ext cx="108203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Destructiveness of Sabotage</a:t>
            </a:r>
          </a:p>
        </p:txBody>
      </p:sp>
      <p:sp>
        <p:nvSpPr>
          <p:cNvPr id="4" name="TextBox 3">
            <a:extLst>
              <a:ext uri="{FF2B5EF4-FFF2-40B4-BE49-F238E27FC236}">
                <a16:creationId xmlns:a16="http://schemas.microsoft.com/office/drawing/2014/main" id="{53018044-8C6C-2CFC-182F-0ABFF3997F05}"/>
              </a:ext>
            </a:extLst>
          </p:cNvPr>
          <p:cNvSpPr txBox="1"/>
          <p:nvPr/>
        </p:nvSpPr>
        <p:spPr>
          <a:xfrm rot="16200000">
            <a:off x="-1880126" y="3090572"/>
            <a:ext cx="4886199" cy="461665"/>
          </a:xfrm>
          <a:prstGeom prst="rect">
            <a:avLst/>
          </a:prstGeom>
          <a:noFill/>
        </p:spPr>
        <p:txBody>
          <a:bodyPr wrap="square">
            <a:spAutoFit/>
          </a:bodyPr>
          <a:lstStyle/>
          <a:p>
            <a:pPr algn="ctr"/>
            <a:r>
              <a:rPr lang="en-US" sz="2400" b="1" dirty="0">
                <a:solidFill>
                  <a:schemeClr val="bg1"/>
                </a:solidFill>
                <a:effectLst>
                  <a:glow rad="127000">
                    <a:schemeClr val="tx1"/>
                  </a:glow>
                </a:effectLst>
                <a:latin typeface="Cambria" panose="02040503050406030204" pitchFamily="18" charset="0"/>
                <a:ea typeface="Cambria" panose="02040503050406030204" pitchFamily="18" charset="0"/>
              </a:rPr>
              <a:t>Efficiency</a:t>
            </a:r>
          </a:p>
        </p:txBody>
      </p:sp>
    </p:spTree>
    <p:extLst>
      <p:ext uri="{BB962C8B-B14F-4D97-AF65-F5344CB8AC3E}">
        <p14:creationId xmlns:p14="http://schemas.microsoft.com/office/powerpoint/2010/main" val="5219113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B314B-6142-DEB1-8947-88849255193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0E22AD-B44D-6450-3333-AF49B760887B}"/>
              </a:ext>
            </a:extLst>
          </p:cNvPr>
          <p:cNvSpPr txBox="1"/>
          <p:nvPr/>
        </p:nvSpPr>
        <p:spPr>
          <a:xfrm>
            <a:off x="2622515" y="1245384"/>
            <a:ext cx="6971033" cy="830997"/>
          </a:xfrm>
          <a:prstGeom prst="rect">
            <a:avLst/>
          </a:prstGeom>
          <a:noFill/>
        </p:spPr>
        <p:txBody>
          <a:bodyPr wrap="square">
            <a:spAutoFit/>
          </a:bodyPr>
          <a:lstStyle/>
          <a:p>
            <a:pPr algn="ctr"/>
            <a:r>
              <a:rPr lang="en-US" sz="4800" b="1" dirty="0">
                <a:solidFill>
                  <a:schemeClr val="bg1"/>
                </a:solidFill>
                <a:effectLst>
                  <a:glow rad="127000">
                    <a:schemeClr val="tx1"/>
                  </a:glow>
                </a:effectLst>
                <a:latin typeface="Cambria" panose="02040503050406030204" pitchFamily="18" charset="0"/>
                <a:ea typeface="Cambria" panose="02040503050406030204" pitchFamily="18" charset="0"/>
              </a:rPr>
              <a:t>Takeaways</a:t>
            </a:r>
          </a:p>
        </p:txBody>
      </p:sp>
      <p:sp>
        <p:nvSpPr>
          <p:cNvPr id="4" name="TextBox 3">
            <a:extLst>
              <a:ext uri="{FF2B5EF4-FFF2-40B4-BE49-F238E27FC236}">
                <a16:creationId xmlns:a16="http://schemas.microsoft.com/office/drawing/2014/main" id="{41B17FC0-B61C-F48C-777D-62E60BD38BAB}"/>
              </a:ext>
            </a:extLst>
          </p:cNvPr>
          <p:cNvSpPr txBox="1"/>
          <p:nvPr/>
        </p:nvSpPr>
        <p:spPr>
          <a:xfrm>
            <a:off x="890337" y="2995261"/>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Not clear evidence of a state’s weakness</a:t>
            </a:r>
          </a:p>
        </p:txBody>
      </p:sp>
      <p:sp>
        <p:nvSpPr>
          <p:cNvPr id="3" name="TextBox 2">
            <a:extLst>
              <a:ext uri="{FF2B5EF4-FFF2-40B4-BE49-F238E27FC236}">
                <a16:creationId xmlns:a16="http://schemas.microsoft.com/office/drawing/2014/main" id="{0DA78FF7-ED42-9830-94CF-508CE36FB630}"/>
              </a:ext>
            </a:extLst>
          </p:cNvPr>
          <p:cNvSpPr txBox="1"/>
          <p:nvPr/>
        </p:nvSpPr>
        <p:spPr>
          <a:xfrm>
            <a:off x="890337" y="3773303"/>
            <a:ext cx="8807480"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Poor method of signaling private information</a:t>
            </a:r>
          </a:p>
        </p:txBody>
      </p:sp>
      <p:sp>
        <p:nvSpPr>
          <p:cNvPr id="5" name="TextBox 4">
            <a:extLst>
              <a:ext uri="{FF2B5EF4-FFF2-40B4-BE49-F238E27FC236}">
                <a16:creationId xmlns:a16="http://schemas.microsoft.com/office/drawing/2014/main" id="{232E5B24-7569-F5DB-5EC0-4BEECC3CD0F3}"/>
              </a:ext>
            </a:extLst>
          </p:cNvPr>
          <p:cNvSpPr txBox="1"/>
          <p:nvPr/>
        </p:nvSpPr>
        <p:spPr>
          <a:xfrm>
            <a:off x="890337" y="2269648"/>
            <a:ext cx="8994808"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Examination of sabotage incentives</a:t>
            </a:r>
          </a:p>
        </p:txBody>
      </p:sp>
      <p:sp>
        <p:nvSpPr>
          <p:cNvPr id="6" name="TextBox 5">
            <a:extLst>
              <a:ext uri="{FF2B5EF4-FFF2-40B4-BE49-F238E27FC236}">
                <a16:creationId xmlns:a16="http://schemas.microsoft.com/office/drawing/2014/main" id="{B7D5A492-6211-BB32-9F43-61E545DB76DF}"/>
              </a:ext>
            </a:extLst>
          </p:cNvPr>
          <p:cNvSpPr txBox="1"/>
          <p:nvPr/>
        </p:nvSpPr>
        <p:spPr>
          <a:xfrm>
            <a:off x="890336" y="4635566"/>
            <a:ext cx="9516979" cy="584775"/>
          </a:xfrm>
          <a:prstGeom prst="rect">
            <a:avLst/>
          </a:prstGeom>
          <a:noFill/>
        </p:spPr>
        <p:txBody>
          <a:bodyPr wrap="square">
            <a:spAutoFit/>
          </a:bodyPr>
          <a:lstStyle/>
          <a:p>
            <a:r>
              <a:rPr lang="en-US" sz="3200" b="1" dirty="0">
                <a:solidFill>
                  <a:schemeClr val="bg1"/>
                </a:solidFill>
                <a:effectLst>
                  <a:glow rad="127000">
                    <a:schemeClr val="tx1"/>
                  </a:glow>
                </a:effectLst>
                <a:latin typeface="Cambria" panose="02040503050406030204" pitchFamily="18" charset="0"/>
                <a:ea typeface="Cambria" panose="02040503050406030204" pitchFamily="18" charset="0"/>
              </a:rPr>
              <a:t>Can be helpful at resolving commitment problems</a:t>
            </a:r>
          </a:p>
        </p:txBody>
      </p:sp>
    </p:spTree>
    <p:extLst>
      <p:ext uri="{BB962C8B-B14F-4D97-AF65-F5344CB8AC3E}">
        <p14:creationId xmlns:p14="http://schemas.microsoft.com/office/powerpoint/2010/main" val="2333670433"/>
      </p:ext>
    </p:extLst>
  </p:cSld>
  <p:clrMapOvr>
    <a:masterClrMapping/>
  </p:clrMapOvr>
  <mc:AlternateContent xmlns:mc="http://schemas.openxmlformats.org/markup-compatibility/2006">
    <mc:Choice xmlns:p159="http://schemas.microsoft.com/office/powerpoint/2015/09/main" Requires="p159">
      <p:transition spd="slow">
        <p159:morph option="byWord"/>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2FB37-B74E-F76F-E36E-286C1DC4F03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1713396-348D-1E25-4B75-C1482C695C42}"/>
              </a:ext>
            </a:extLst>
          </p:cNvPr>
          <p:cNvSpPr txBox="1"/>
          <p:nvPr/>
        </p:nvSpPr>
        <p:spPr>
          <a:xfrm>
            <a:off x="2622515" y="2147757"/>
            <a:ext cx="6971033" cy="1077218"/>
          </a:xfrm>
          <a:prstGeom prst="rect">
            <a:avLst/>
          </a:prstGeom>
          <a:noFill/>
        </p:spPr>
        <p:txBody>
          <a:bodyPr wrap="square">
            <a:spAutoFit/>
          </a:bodyPr>
          <a:lstStyle/>
          <a:p>
            <a:pPr algn="ctr"/>
            <a:r>
              <a:rPr lang="en-US" sz="6400" b="1" dirty="0">
                <a:solidFill>
                  <a:schemeClr val="bg1"/>
                </a:solidFill>
                <a:effectLst>
                  <a:glow rad="127000">
                    <a:schemeClr val="tx1"/>
                  </a:glow>
                </a:effectLst>
                <a:latin typeface="Cambria" panose="02040503050406030204" pitchFamily="18" charset="0"/>
                <a:ea typeface="Cambria" panose="02040503050406030204" pitchFamily="18" charset="0"/>
              </a:rPr>
              <a:t>Thank you!</a:t>
            </a:r>
          </a:p>
        </p:txBody>
      </p:sp>
      <p:sp>
        <p:nvSpPr>
          <p:cNvPr id="7" name="TextBox 6">
            <a:extLst>
              <a:ext uri="{FF2B5EF4-FFF2-40B4-BE49-F238E27FC236}">
                <a16:creationId xmlns:a16="http://schemas.microsoft.com/office/drawing/2014/main" id="{BA005007-9ED4-1FB8-88B3-501ACDEDCB13}"/>
              </a:ext>
            </a:extLst>
          </p:cNvPr>
          <p:cNvSpPr txBox="1"/>
          <p:nvPr/>
        </p:nvSpPr>
        <p:spPr>
          <a:xfrm>
            <a:off x="2618503" y="3804104"/>
            <a:ext cx="6971033" cy="646331"/>
          </a:xfrm>
          <a:prstGeom prst="rect">
            <a:avLst/>
          </a:prstGeom>
          <a:noFill/>
        </p:spPr>
        <p:txBody>
          <a:bodyPr wrap="square">
            <a:spAutoFit/>
          </a:bodyPr>
          <a:lstStyle/>
          <a:p>
            <a:pPr algn="ctr"/>
            <a:r>
              <a:rPr lang="en-US" sz="3600" b="1" dirty="0">
                <a:solidFill>
                  <a:schemeClr val="bg1"/>
                </a:solidFill>
                <a:effectLst>
                  <a:glow rad="127000">
                    <a:schemeClr val="tx1"/>
                  </a:glow>
                </a:effectLst>
                <a:latin typeface="Cambria" panose="02040503050406030204" pitchFamily="18" charset="0"/>
                <a:ea typeface="Cambria" panose="02040503050406030204" pitchFamily="18" charset="0"/>
              </a:rPr>
              <a:t>williamspaniel@pitt.edu</a:t>
            </a:r>
          </a:p>
        </p:txBody>
      </p:sp>
    </p:spTree>
    <p:extLst>
      <p:ext uri="{BB962C8B-B14F-4D97-AF65-F5344CB8AC3E}">
        <p14:creationId xmlns:p14="http://schemas.microsoft.com/office/powerpoint/2010/main" val="2249622394"/>
      </p:ext>
    </p:extLst>
  </p:cSld>
  <p:clrMapOvr>
    <a:masterClrMapping/>
  </p:clrMapOvr>
  <mc:AlternateContent xmlns:mc="http://schemas.openxmlformats.org/markup-compatibility/2006">
    <mc:Choice xmlns:p159="http://schemas.microsoft.com/office/powerpoint/2015/09/main" Requires="p159">
      <p:transition spd="slow">
        <p159:morph option="byWord"/>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700</TotalTime>
  <Words>1186</Words>
  <Application>Microsoft Office PowerPoint</Application>
  <PresentationFormat>Widescreen</PresentationFormat>
  <Paragraphs>200</Paragraphs>
  <Slides>37</Slides>
  <Notes>31</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Aptos</vt:lpstr>
      <vt:lpstr>Aptos Display</vt:lpstr>
      <vt:lpstr>Arial</vt:lpstr>
      <vt:lpstr>Cambria</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Spaniel, William J</dc:creator>
  <cp:lastModifiedBy>Spaniel, William J</cp:lastModifiedBy>
  <cp:revision>10</cp:revision>
  <dcterms:created xsi:type="dcterms:W3CDTF">2024-11-19T16:33:02Z</dcterms:created>
  <dcterms:modified xsi:type="dcterms:W3CDTF">2024-11-20T20:58:39Z</dcterms:modified>
</cp:coreProperties>
</file>