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58" r:id="rId2"/>
  </p:sldMasterIdLst>
  <p:notesMasterIdLst>
    <p:notesMasterId r:id="rId26"/>
  </p:notesMasterIdLst>
  <p:handoutMasterIdLst>
    <p:handoutMasterId r:id="rId27"/>
  </p:handoutMasterIdLst>
  <p:sldIdLst>
    <p:sldId id="256" r:id="rId3"/>
    <p:sldId id="279" r:id="rId4"/>
    <p:sldId id="273" r:id="rId5"/>
    <p:sldId id="258" r:id="rId6"/>
    <p:sldId id="274" r:id="rId7"/>
    <p:sldId id="280" r:id="rId8"/>
    <p:sldId id="282" r:id="rId9"/>
    <p:sldId id="281" r:id="rId10"/>
    <p:sldId id="285" r:id="rId11"/>
    <p:sldId id="283" r:id="rId12"/>
    <p:sldId id="286" r:id="rId13"/>
    <p:sldId id="284" r:id="rId14"/>
    <p:sldId id="287" r:id="rId15"/>
    <p:sldId id="288" r:id="rId16"/>
    <p:sldId id="289" r:id="rId17"/>
    <p:sldId id="290" r:id="rId18"/>
    <p:sldId id="291" r:id="rId19"/>
    <p:sldId id="292" r:id="rId20"/>
    <p:sldId id="293" r:id="rId21"/>
    <p:sldId id="294" r:id="rId22"/>
    <p:sldId id="296" r:id="rId23"/>
    <p:sldId id="295" r:id="rId24"/>
    <p:sldId id="298" r:id="rId25"/>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24" autoAdjust="0"/>
    <p:restoredTop sz="83488" autoAdjust="0"/>
  </p:normalViewPr>
  <p:slideViewPr>
    <p:cSldViewPr>
      <p:cViewPr varScale="1">
        <p:scale>
          <a:sx n="60" d="100"/>
          <a:sy n="60" d="100"/>
        </p:scale>
        <p:origin x="444" y="66"/>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C6ACB66-EAB9-4D45-9F9C-28EA120D791D}" type="datetimeFigureOut">
              <a:rPr lang="en-US"/>
              <a:t>1/28/2018</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2837A6B-DAA4-4C2D-AEAB-4E9E70095794}" type="slidenum">
              <a:rPr/>
              <a:t>‹#›</a:t>
            </a:fld>
            <a:endParaRPr/>
          </a:p>
        </p:txBody>
      </p:sp>
    </p:spTree>
    <p:extLst>
      <p:ext uri="{BB962C8B-B14F-4D97-AF65-F5344CB8AC3E}">
        <p14:creationId xmlns:p14="http://schemas.microsoft.com/office/powerpoint/2010/main" val="2921545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79D970-AC71-40CF-8717-2E4EAB5207AF}" type="datetimeFigureOut">
              <a:rPr lang="en-US"/>
              <a:t>1/28/2018</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266150-FA26-45B5-BF0B-186B42A09DC9}" type="slidenum">
              <a:rPr/>
              <a:t>‹#›</a:t>
            </a:fld>
            <a:endParaRPr/>
          </a:p>
        </p:txBody>
      </p:sp>
    </p:spTree>
    <p:extLst>
      <p:ext uri="{BB962C8B-B14F-4D97-AF65-F5344CB8AC3E}">
        <p14:creationId xmlns:p14="http://schemas.microsoft.com/office/powerpoint/2010/main" val="145946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assumption that states behave in a basically rational manner, pursuing their interests according to expected-utility theory, is of course an assumption, not an empirically tested insight. International relations scholars often assume high degrees of rationality, not because it is accurate, but because it is helpful: it provides a relatively simple way of making predictions, by linking perceived interests with expected behavior. The rational unitary actor view is clearly not the only one possible, however, and it is not the only set of assumptions which lead to interesting predictions about nuclear proliferation. A more realistic set of assumptions views government leaders as intending to behave rationally, yet envisions their beliefs, the options available to them, and the final implementation of their decisions as being influenced by powerful organizational actors.</a:t>
            </a:r>
          </a:p>
          <a:p>
            <a:endParaRPr lang="en-US" dirty="0"/>
          </a:p>
          <a:p>
            <a:r>
              <a:rPr lang="en-US" dirty="0"/>
              <a:t>Two widespread themes in the organization theory literature focus attention on the major impediments to pure rationality in organizational behavior. First, large organizations function within a severely "bounded" form of rationality: they have inherent limits on calculation and coordination and use simplifying mechanisms to understand and respond to uncertainty in the external environment. 15 Organizations, by necessity, develop routines to co ordinate action among different units: standard operating procedures and organizational rules, not individually reasoned decisions, therefore govern much behavior. Organizations commonly "satisfice": rather than searching for the policy that maximizes their utility, they often accept the first option that is minimally satisfying. Organizations are often myopic: instead of surveying the entire environment for information, organization members undertake biased searches, focusing only on specific areas stemming from their past experience, recent training, and current responsibility. Organizations suffer from "goal displacement": they often become fixated on the operational means to the ends and lose focus on the overall objectives.16 Organizational filters continually shape the beliefs and actions of individuals. </a:t>
            </a:r>
          </a:p>
        </p:txBody>
      </p:sp>
      <p:sp>
        <p:nvSpPr>
          <p:cNvPr id="4" name="Slide Number Placeholder 3"/>
          <p:cNvSpPr>
            <a:spLocks noGrp="1"/>
          </p:cNvSpPr>
          <p:nvPr>
            <p:ph type="sldNum" sz="quarter" idx="10"/>
          </p:nvPr>
        </p:nvSpPr>
        <p:spPr/>
        <p:txBody>
          <a:bodyPr/>
          <a:lstStyle/>
          <a:p>
            <a:fld id="{03266150-FA26-45B5-BF0B-186B42A09DC9}" type="slidenum">
              <a:rPr lang="en-US" smtClean="0"/>
              <a:t>3</a:t>
            </a:fld>
            <a:endParaRPr lang="en-US"/>
          </a:p>
        </p:txBody>
      </p:sp>
    </p:spTree>
    <p:extLst>
      <p:ext uri="{BB962C8B-B14F-4D97-AF65-F5344CB8AC3E}">
        <p14:creationId xmlns:p14="http://schemas.microsoft.com/office/powerpoint/2010/main" val="34123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there are strong reasons to believe that future nuclear-armed states will lack such positive mechanisms of civilian control. </a:t>
            </a:r>
          </a:p>
        </p:txBody>
      </p:sp>
      <p:sp>
        <p:nvSpPr>
          <p:cNvPr id="4" name="Slide Number Placeholder 3"/>
          <p:cNvSpPr>
            <a:spLocks noGrp="1"/>
          </p:cNvSpPr>
          <p:nvPr>
            <p:ph type="sldNum" sz="quarter" idx="10"/>
          </p:nvPr>
        </p:nvSpPr>
        <p:spPr/>
        <p:txBody>
          <a:bodyPr/>
          <a:lstStyle/>
          <a:p>
            <a:fld id="{03266150-FA26-45B5-BF0B-186B42A09DC9}" type="slidenum">
              <a:rPr lang="en-US" smtClean="0"/>
              <a:t>6</a:t>
            </a:fld>
            <a:endParaRPr lang="en-US"/>
          </a:p>
        </p:txBody>
      </p:sp>
    </p:spTree>
    <p:extLst>
      <p:ext uri="{BB962C8B-B14F-4D97-AF65-F5344CB8AC3E}">
        <p14:creationId xmlns:p14="http://schemas.microsoft.com/office/powerpoint/2010/main" val="1643852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operational requirement of mutual nuclear deterrence between two powers concerns the transition period between a conventional world and a nuclear world: the first state to acquire weapons must not attack its rival in a preventive war now, in order to avoid the risk of a worse war later after the second state has acquired a large nuclear arsenal. There are two periods in a nuclear arms race, during which a state might consider a preventive strike: when its rival is developing but has not yet constructed a bomb, and when the size of the rival's nascent arsenal is extremely small.</a:t>
            </a:r>
          </a:p>
        </p:txBody>
      </p:sp>
      <p:sp>
        <p:nvSpPr>
          <p:cNvPr id="4" name="Slide Number Placeholder 3"/>
          <p:cNvSpPr>
            <a:spLocks noGrp="1"/>
          </p:cNvSpPr>
          <p:nvPr>
            <p:ph type="sldNum" sz="quarter" idx="10"/>
          </p:nvPr>
        </p:nvSpPr>
        <p:spPr/>
        <p:txBody>
          <a:bodyPr/>
          <a:lstStyle/>
          <a:p>
            <a:fld id="{03266150-FA26-45B5-BF0B-186B42A09DC9}" type="slidenum">
              <a:rPr lang="en-US" smtClean="0"/>
              <a:t>8</a:t>
            </a:fld>
            <a:endParaRPr lang="en-US"/>
          </a:p>
        </p:txBody>
      </p:sp>
    </p:spTree>
    <p:extLst>
      <p:ext uri="{BB962C8B-B14F-4D97-AF65-F5344CB8AC3E}">
        <p14:creationId xmlns:p14="http://schemas.microsoft.com/office/powerpoint/2010/main" val="4185794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Military officers, because of self-selection into the profession and socialization afterwards, are more inclined than the rest of the population to see war as likely in the near term and inevitable in the long run. The professional focus of attention on warfare also makes military officers skeptical of non-military alternatives to war, whereas civilian leaders often place stronger hopes on diplomatic and economic methods of long term conflict resolution.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officers are trained to focus on pure military logic when analyzing security problems. Diplomatic, moral, or domestic political inhibitions against preventive war options are therefore less likely to be influential.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Third, military officers display strong biases in favor of offensive doctrines and decisive operations.</a:t>
            </a:r>
          </a:p>
          <a:p>
            <a:endParaRPr lang="en-US" dirty="0"/>
          </a:p>
          <a:p>
            <a:r>
              <a:rPr lang="en-US" dirty="0"/>
              <a:t>Finally, the military, like most organizations, tends to plan incrementally, leading it to focus on immediate plans for war and not the subsequent problems of managing the postwar world. Moreover, since managing the postwar world is the diplomats' job, not part of military officers' operational responsibility, the professional military is likely to be short sighted, not examining the long-term political and diplomatic consequences of preventive war</a:t>
            </a:r>
          </a:p>
        </p:txBody>
      </p:sp>
      <p:sp>
        <p:nvSpPr>
          <p:cNvPr id="4" name="Slide Number Placeholder 3"/>
          <p:cNvSpPr>
            <a:spLocks noGrp="1"/>
          </p:cNvSpPr>
          <p:nvPr>
            <p:ph type="sldNum" sz="quarter" idx="10"/>
          </p:nvPr>
        </p:nvSpPr>
        <p:spPr/>
        <p:txBody>
          <a:bodyPr/>
          <a:lstStyle/>
          <a:p>
            <a:fld id="{03266150-FA26-45B5-BF0B-186B42A09DC9}" type="slidenum">
              <a:rPr lang="en-US" smtClean="0"/>
              <a:t>9</a:t>
            </a:fld>
            <a:endParaRPr lang="en-US"/>
          </a:p>
        </p:txBody>
      </p:sp>
    </p:spTree>
    <p:extLst>
      <p:ext uri="{BB962C8B-B14F-4D97-AF65-F5344CB8AC3E}">
        <p14:creationId xmlns:p14="http://schemas.microsoft.com/office/powerpoint/2010/main" val="1751104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military bureaucracies, like other organizations, are interested in having more resources: they want more weapons, more men in uniform, more pieces of the budget pie. This could obviously lead to larger-than-necessary nuclear arsenals. Yet programs for making nuclear arsenals less vulnerable to attack (for example building shelters or missile carrying trains) are expensive, and therefore decrease the resources available for the military hardware, the missiles or aircraft, that the organization values most highly. Second, militaries, like other organizations, have favored and traditional ways of doing things and therefore maintain a strong sense of what Morton Halperin calls organizational "essence." Since efforts to decrease the vulnerability of nuclear forces often requires new missions and weapon systems-and, indeed, often new organizational units-one would expect that the existing organizations would be resistant. Third, if organizational plans for war and conceptions of deterrence do not require invulnerable forces, militaries will not have incentives to pursue them. Thus, if military officers believe that they are likely to engage in preventive war, preemptive attacks, or even launch-on-warning options, then survivability measures may simply be perceived as unnecessary. Fourth, even if the technical requirements for survivability exist, organizational routines could impede invulnerability. Poorly designed standard operating procedures could completely undermine what might otherwise appear to be a survivable military force. </a:t>
            </a:r>
          </a:p>
        </p:txBody>
      </p:sp>
      <p:sp>
        <p:nvSpPr>
          <p:cNvPr id="4" name="Slide Number Placeholder 3"/>
          <p:cNvSpPr>
            <a:spLocks noGrp="1"/>
          </p:cNvSpPr>
          <p:nvPr>
            <p:ph type="sldNum" sz="quarter" idx="10"/>
          </p:nvPr>
        </p:nvSpPr>
        <p:spPr/>
        <p:txBody>
          <a:bodyPr/>
          <a:lstStyle/>
          <a:p>
            <a:fld id="{03266150-FA26-45B5-BF0B-186B42A09DC9}" type="slidenum">
              <a:rPr lang="en-US" smtClean="0"/>
              <a:t>11</a:t>
            </a:fld>
            <a:endParaRPr lang="en-US"/>
          </a:p>
        </p:txBody>
      </p:sp>
    </p:spTree>
    <p:extLst>
      <p:ext uri="{BB962C8B-B14F-4D97-AF65-F5344CB8AC3E}">
        <p14:creationId xmlns:p14="http://schemas.microsoft.com/office/powerpoint/2010/main" val="3397579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Conflicting objectives inevitably exist inside any large or </a:t>
            </a:r>
            <a:r>
              <a:rPr lang="en-US" dirty="0" err="1"/>
              <a:t>ganization</a:t>
            </a:r>
            <a:r>
              <a:rPr lang="en-US" dirty="0"/>
              <a:t> that manages hazardous technology: top-level authorities may place a high priority on safety, but others may place a higher value on more parochial objectives, such as increasing production levels, enhancing the size of their subunit, or promoting their individual careers, which can lead to risky behaviors</a:t>
            </a:r>
          </a:p>
        </p:txBody>
      </p:sp>
      <p:sp>
        <p:nvSpPr>
          <p:cNvPr id="4" name="Slide Number Placeholder 3"/>
          <p:cNvSpPr>
            <a:spLocks noGrp="1"/>
          </p:cNvSpPr>
          <p:nvPr>
            <p:ph type="sldNum" sz="quarter" idx="10"/>
          </p:nvPr>
        </p:nvSpPr>
        <p:spPr/>
        <p:txBody>
          <a:bodyPr/>
          <a:lstStyle/>
          <a:p>
            <a:fld id="{03266150-FA26-45B5-BF0B-186B42A09DC9}" type="slidenum">
              <a:rPr lang="en-US" smtClean="0"/>
              <a:t>13</a:t>
            </a:fld>
            <a:endParaRPr lang="en-US"/>
          </a:p>
        </p:txBody>
      </p:sp>
    </p:spTree>
    <p:extLst>
      <p:ext uri="{BB962C8B-B14F-4D97-AF65-F5344CB8AC3E}">
        <p14:creationId xmlns:p14="http://schemas.microsoft.com/office/powerpoint/2010/main" val="3023618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first it is argued that, while nuclear weapons may have substantially influenced political rhetoric, public discourse, and defense budgets and planning, it is not at all clear that they have had a significant impact on the history of world affairs since World War II. They do not seem to have been necessary to deter World War III, to determine alliance patterns, or to cause the United States and the Soviet Union to behave cautiously. In the second part, these notions are broadened to a discussion of stability in the postwar world. It is concluded that there may be a long-term trend away from war among developed countries and that the long peace since World War II is less a peculiarity of the nuclear age than the logical conclusion of a substantial historical process. Seen broadly, deterrence seems to be remarkably firm; major war-a war among developed countries, like World War II or worse-is so improbable as to be obsolescent; imbalances in weapons systems are unlikely to have much impact on anything except budgets; and the nuclear arms competition may eventually come under control not so much out of conscious design as out of atrophy born of boredom. </a:t>
            </a:r>
          </a:p>
        </p:txBody>
      </p:sp>
      <p:sp>
        <p:nvSpPr>
          <p:cNvPr id="4" name="Slide Number Placeholder 3"/>
          <p:cNvSpPr>
            <a:spLocks noGrp="1"/>
          </p:cNvSpPr>
          <p:nvPr>
            <p:ph type="sldNum" sz="quarter" idx="10"/>
          </p:nvPr>
        </p:nvSpPr>
        <p:spPr/>
        <p:txBody>
          <a:bodyPr/>
          <a:lstStyle/>
          <a:p>
            <a:fld id="{03266150-FA26-45B5-BF0B-186B42A09DC9}" type="slidenum">
              <a:rPr lang="en-US" smtClean="0"/>
              <a:t>17</a:t>
            </a:fld>
            <a:endParaRPr lang="en-US"/>
          </a:p>
        </p:txBody>
      </p:sp>
    </p:spTree>
    <p:extLst>
      <p:ext uri="{BB962C8B-B14F-4D97-AF65-F5344CB8AC3E}">
        <p14:creationId xmlns:p14="http://schemas.microsoft.com/office/powerpoint/2010/main" val="1621721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the vast American superiority in atomic weapons in 1950, Stalin was willing to order, approve, or at least acquiesce in an outright attack by a communist state on a non-communist one, and it must be assumed that he would have done so at least as readily had nuclear weapons not existed. The American response was essentially the result of the lessons learned from the experiences of the 1930s: comparing this to similar incursions in Manchuria, Ethiopia, and Czechoslovakia (and partly also to previous Soviet incursions into neighboring states in East Europe and the Baltic area), Western leaders resolved that such provocations must be nipped in the bud. If they were allowed to succeed, they would only encourage more aggression in more important locales later. Consequently it seems likely that the Korean War would have occurred in much the same way had nuclear weapons not existed.</a:t>
            </a:r>
          </a:p>
        </p:txBody>
      </p:sp>
      <p:sp>
        <p:nvSpPr>
          <p:cNvPr id="4" name="Slide Number Placeholder 3"/>
          <p:cNvSpPr>
            <a:spLocks noGrp="1"/>
          </p:cNvSpPr>
          <p:nvPr>
            <p:ph type="sldNum" sz="quarter" idx="10"/>
          </p:nvPr>
        </p:nvSpPr>
        <p:spPr/>
        <p:txBody>
          <a:bodyPr/>
          <a:lstStyle/>
          <a:p>
            <a:fld id="{03266150-FA26-45B5-BF0B-186B42A09DC9}" type="slidenum">
              <a:rPr lang="en-US" smtClean="0"/>
              <a:t>19</a:t>
            </a:fld>
            <a:endParaRPr lang="en-US"/>
          </a:p>
        </p:txBody>
      </p:sp>
    </p:spTree>
    <p:extLst>
      <p:ext uri="{BB962C8B-B14F-4D97-AF65-F5344CB8AC3E}">
        <p14:creationId xmlns:p14="http://schemas.microsoft.com/office/powerpoint/2010/main" val="3271039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redundant sources of stability</a:t>
            </a:r>
          </a:p>
        </p:txBody>
      </p:sp>
      <p:sp>
        <p:nvSpPr>
          <p:cNvPr id="4" name="Slide Number Placeholder 3"/>
          <p:cNvSpPr>
            <a:spLocks noGrp="1"/>
          </p:cNvSpPr>
          <p:nvPr>
            <p:ph type="sldNum" sz="quarter" idx="10"/>
          </p:nvPr>
        </p:nvSpPr>
        <p:spPr/>
        <p:txBody>
          <a:bodyPr/>
          <a:lstStyle/>
          <a:p>
            <a:fld id="{03266150-FA26-45B5-BF0B-186B42A09DC9}" type="slidenum">
              <a:rPr lang="en-US" smtClean="0"/>
              <a:t>20</a:t>
            </a:fld>
            <a:endParaRPr lang="en-US"/>
          </a:p>
        </p:txBody>
      </p:sp>
    </p:spTree>
    <p:extLst>
      <p:ext uri="{BB962C8B-B14F-4D97-AF65-F5344CB8AC3E}">
        <p14:creationId xmlns:p14="http://schemas.microsoft.com/office/powerpoint/2010/main" val="3739612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 &amp; Canada)</a:t>
            </a:r>
          </a:p>
          <a:p>
            <a:endParaRPr lang="en-US" dirty="0"/>
          </a:p>
        </p:txBody>
      </p:sp>
      <p:sp>
        <p:nvSpPr>
          <p:cNvPr id="4" name="Slide Number Placeholder 3"/>
          <p:cNvSpPr>
            <a:spLocks noGrp="1"/>
          </p:cNvSpPr>
          <p:nvPr>
            <p:ph type="sldNum" sz="quarter" idx="10"/>
          </p:nvPr>
        </p:nvSpPr>
        <p:spPr/>
        <p:txBody>
          <a:bodyPr/>
          <a:lstStyle/>
          <a:p>
            <a:fld id="{03266150-FA26-45B5-BF0B-186B42A09DC9}" type="slidenum">
              <a:rPr lang="en-US" smtClean="0"/>
              <a:t>22</a:t>
            </a:fld>
            <a:endParaRPr lang="en-US"/>
          </a:p>
        </p:txBody>
      </p:sp>
    </p:spTree>
    <p:extLst>
      <p:ext uri="{BB962C8B-B14F-4D97-AF65-F5344CB8AC3E}">
        <p14:creationId xmlns:p14="http://schemas.microsoft.com/office/powerpoint/2010/main" val="2979086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080" y="243841"/>
            <a:ext cx="11721587"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691" y="882376"/>
            <a:ext cx="9964364" cy="2926080"/>
          </a:xfrm>
        </p:spPr>
        <p:txBody>
          <a:bodyPr anchor="b">
            <a:normAutofit/>
          </a:bodyPr>
          <a:lstStyle>
            <a:lvl1pPr algn="ctr">
              <a:lnSpc>
                <a:spcPct val="85000"/>
              </a:lnSpc>
              <a:defRPr sz="7198"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085" y="3869635"/>
            <a:ext cx="8765577" cy="1388165"/>
          </a:xfrm>
        </p:spPr>
        <p:txBody>
          <a:bodyPr>
            <a:normAutofit/>
          </a:bodyPr>
          <a:lstStyle>
            <a:lvl1pPr marL="0" indent="0" algn="ctr">
              <a:buNone/>
              <a:defRPr sz="2199">
                <a:solidFill>
                  <a:srgbClr val="FFFFFF"/>
                </a:solidFill>
              </a:defRPr>
            </a:lvl1pPr>
            <a:lvl2pPr marL="457063" indent="0" algn="ctr">
              <a:buNone/>
              <a:defRPr sz="2199"/>
            </a:lvl2pPr>
            <a:lvl3pPr marL="914126" indent="0" algn="ctr">
              <a:buNone/>
              <a:defRPr sz="2199"/>
            </a:lvl3pPr>
            <a:lvl4pPr marL="1371189" indent="0" algn="ctr">
              <a:buNone/>
              <a:defRPr sz="1999"/>
            </a:lvl4pPr>
            <a:lvl5pPr marL="1828251" indent="0" algn="ctr">
              <a:buNone/>
              <a:defRPr sz="1999"/>
            </a:lvl5pPr>
            <a:lvl6pPr marL="2285314" indent="0" algn="ctr">
              <a:buNone/>
              <a:defRPr sz="1999"/>
            </a:lvl6pPr>
            <a:lvl7pPr marL="2742377" indent="0" algn="ctr">
              <a:buNone/>
              <a:defRPr sz="1999"/>
            </a:lvl7pPr>
            <a:lvl8pPr marL="3199440" indent="0" algn="ctr">
              <a:buNone/>
              <a:defRPr sz="1999"/>
            </a:lvl8pPr>
            <a:lvl9pPr marL="3656503" indent="0" algn="ctr">
              <a:buNone/>
              <a:defRPr sz="199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52466975-C014-42E5-BFA6-B8D5FDD3B81F}" type="datetimeFigureOut">
              <a:rPr lang="en-US" smtClean="0"/>
              <a:t>1/28/2018</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93B167E-EA96-4147-81DE-549160052C22}" type="slidenum">
              <a:rPr lang="en-US" smtClean="0"/>
              <a:t>‹#›</a:t>
            </a:fld>
            <a:endParaRPr lang="en-US"/>
          </a:p>
        </p:txBody>
      </p:sp>
      <p:cxnSp>
        <p:nvCxnSpPr>
          <p:cNvPr id="8" name="Straight Connector 7"/>
          <p:cNvCxnSpPr/>
          <p:nvPr/>
        </p:nvCxnSpPr>
        <p:spPr>
          <a:xfrm>
            <a:off x="1978145" y="3733800"/>
            <a:ext cx="8227458"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3835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466975-C014-42E5-BFA6-B8D5FDD3B81F}" type="datetimeFigureOut">
              <a:rPr lang="en-US" smtClean="0"/>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3B167E-EA96-4147-81DE-549160052C22}" type="slidenum">
              <a:rPr lang="en-US" smtClean="0"/>
              <a:t>‹#›</a:t>
            </a:fld>
            <a:endParaRPr lang="en-US"/>
          </a:p>
        </p:txBody>
      </p:sp>
    </p:spTree>
    <p:extLst>
      <p:ext uri="{BB962C8B-B14F-4D97-AF65-F5344CB8AC3E}">
        <p14:creationId xmlns:p14="http://schemas.microsoft.com/office/powerpoint/2010/main" val="173212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136" y="1173575"/>
            <a:ext cx="9964364" cy="2926080"/>
          </a:xfrm>
        </p:spPr>
        <p:txBody>
          <a:bodyPr anchor="b">
            <a:noAutofit/>
          </a:bodyPr>
          <a:lstStyle>
            <a:lvl1pPr algn="ctr">
              <a:lnSpc>
                <a:spcPct val="85000"/>
              </a:lnSpc>
              <a:defRPr sz="7198"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483" y="4154520"/>
            <a:ext cx="8766812" cy="1363806"/>
          </a:xfrm>
        </p:spPr>
        <p:txBody>
          <a:bodyPr anchor="t">
            <a:normAutofit/>
          </a:bodyPr>
          <a:lstStyle>
            <a:lvl1pPr marL="0" indent="0" algn="ctr">
              <a:buNone/>
              <a:defRPr sz="2199">
                <a:solidFill>
                  <a:schemeClr val="accent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2466975-C014-42E5-BFA6-B8D5FDD3B81F}" type="datetimeFigureOut">
              <a:rPr lang="en-US" smtClean="0"/>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3B167E-EA96-4147-81DE-549160052C22}" type="slidenum">
              <a:rPr lang="en-US" smtClean="0"/>
              <a:t>‹#›</a:t>
            </a:fld>
            <a:endParaRPr lang="en-US"/>
          </a:p>
        </p:txBody>
      </p:sp>
      <p:cxnSp>
        <p:nvCxnSpPr>
          <p:cNvPr id="7" name="Straight Connector 6"/>
          <p:cNvCxnSpPr/>
          <p:nvPr/>
        </p:nvCxnSpPr>
        <p:spPr>
          <a:xfrm>
            <a:off x="1980684" y="4020408"/>
            <a:ext cx="822745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1217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2702" y="2057399"/>
            <a:ext cx="4753642" cy="402336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5980" y="2057400"/>
            <a:ext cx="4753642" cy="402336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466975-C014-42E5-BFA6-B8D5FDD3B81F}" type="datetimeFigureOut">
              <a:rPr lang="en-US" smtClean="0"/>
              <a:t>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3B167E-EA96-4147-81DE-549160052C22}" type="slidenum">
              <a:rPr lang="en-US" smtClean="0"/>
              <a:t>‹#›</a:t>
            </a:fld>
            <a:endParaRPr lang="en-US"/>
          </a:p>
        </p:txBody>
      </p:sp>
    </p:spTree>
    <p:extLst>
      <p:ext uri="{BB962C8B-B14F-4D97-AF65-F5344CB8AC3E}">
        <p14:creationId xmlns:p14="http://schemas.microsoft.com/office/powerpoint/2010/main" val="656570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2702" y="2001511"/>
            <a:ext cx="4753642" cy="777240"/>
          </a:xfrm>
        </p:spPr>
        <p:txBody>
          <a:bodyPr anchor="ctr"/>
          <a:lstStyle>
            <a:lvl1pPr marL="0" indent="0">
              <a:spcBef>
                <a:spcPts val="0"/>
              </a:spcBef>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Edit Master text styles</a:t>
            </a:r>
          </a:p>
        </p:txBody>
      </p:sp>
      <p:sp>
        <p:nvSpPr>
          <p:cNvPr id="4" name="Content Placeholder 3"/>
          <p:cNvSpPr>
            <a:spLocks noGrp="1"/>
          </p:cNvSpPr>
          <p:nvPr>
            <p:ph sz="half" idx="2"/>
          </p:nvPr>
        </p:nvSpPr>
        <p:spPr>
          <a:xfrm>
            <a:off x="1142702" y="2721483"/>
            <a:ext cx="4753642" cy="338328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7540" y="1999032"/>
            <a:ext cx="4753642" cy="777240"/>
          </a:xfrm>
        </p:spPr>
        <p:txBody>
          <a:bodyPr anchor="ctr"/>
          <a:lstStyle>
            <a:lvl1pPr marL="0" indent="0">
              <a:spcBef>
                <a:spcPts val="0"/>
              </a:spcBef>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Edit Master text styles</a:t>
            </a:r>
          </a:p>
        </p:txBody>
      </p:sp>
      <p:sp>
        <p:nvSpPr>
          <p:cNvPr id="6" name="Content Placeholder 5"/>
          <p:cNvSpPr>
            <a:spLocks noGrp="1"/>
          </p:cNvSpPr>
          <p:nvPr>
            <p:ph sz="quarter" idx="4"/>
          </p:nvPr>
        </p:nvSpPr>
        <p:spPr>
          <a:xfrm>
            <a:off x="6267540" y="2719322"/>
            <a:ext cx="4753642" cy="338328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466975-C014-42E5-BFA6-B8D5FDD3B81F}" type="datetimeFigureOut">
              <a:rPr lang="en-US" smtClean="0"/>
              <a:t>1/28/2018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3B167E-EA96-4147-81DE-549160052C22}" type="slidenum">
              <a:rPr lang="en-US" smtClean="0"/>
              <a:t>‹#›</a:t>
            </a:fld>
            <a:endParaRPr lang="en-US"/>
          </a:p>
        </p:txBody>
      </p:sp>
    </p:spTree>
    <p:extLst>
      <p:ext uri="{BB962C8B-B14F-4D97-AF65-F5344CB8AC3E}">
        <p14:creationId xmlns:p14="http://schemas.microsoft.com/office/powerpoint/2010/main" val="2552799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466975-C014-42E5-BFA6-B8D5FDD3B81F}" type="datetimeFigureOut">
              <a:rPr lang="en-US" smtClean="0"/>
              <a:t>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3B167E-EA96-4147-81DE-549160052C22}" type="slidenum">
              <a:rPr lang="en-US" smtClean="0"/>
              <a:t>‹#›</a:t>
            </a:fld>
            <a:endParaRPr lang="en-US"/>
          </a:p>
        </p:txBody>
      </p:sp>
    </p:spTree>
    <p:extLst>
      <p:ext uri="{BB962C8B-B14F-4D97-AF65-F5344CB8AC3E}">
        <p14:creationId xmlns:p14="http://schemas.microsoft.com/office/powerpoint/2010/main" val="158035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466975-C014-42E5-BFA6-B8D5FDD3B81F}" type="datetimeFigureOut">
              <a:rPr lang="en-US" smtClean="0"/>
              <a:t>1/28/2018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3B167E-EA96-4147-81DE-549160052C22}" type="slidenum">
              <a:rPr lang="en-US" smtClean="0"/>
              <a:t>‹#›</a:t>
            </a:fld>
            <a:endParaRPr lang="en-US"/>
          </a:p>
        </p:txBody>
      </p:sp>
    </p:spTree>
    <p:extLst>
      <p:ext uri="{BB962C8B-B14F-4D97-AF65-F5344CB8AC3E}">
        <p14:creationId xmlns:p14="http://schemas.microsoft.com/office/powerpoint/2010/main" val="3563827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2702" y="1097280"/>
            <a:ext cx="3930896" cy="1737360"/>
          </a:xfrm>
        </p:spPr>
        <p:txBody>
          <a:bodyPr anchor="b">
            <a:noAutofit/>
          </a:bodyPr>
          <a:lstStyle>
            <a:lvl1pPr>
              <a:lnSpc>
                <a:spcPct val="90000"/>
              </a:lnSpc>
              <a:defRPr sz="3999" b="0"/>
            </a:lvl1pPr>
          </a:lstStyle>
          <a:p>
            <a:r>
              <a:rPr lang="en-US"/>
              <a:t>Click to edit Master title style</a:t>
            </a:r>
            <a:endParaRPr lang="en-US" dirty="0"/>
          </a:p>
        </p:txBody>
      </p:sp>
      <p:sp>
        <p:nvSpPr>
          <p:cNvPr id="3" name="Content Placeholder 2"/>
          <p:cNvSpPr>
            <a:spLocks noGrp="1"/>
          </p:cNvSpPr>
          <p:nvPr>
            <p:ph idx="1"/>
          </p:nvPr>
        </p:nvSpPr>
        <p:spPr>
          <a:xfrm>
            <a:off x="5850635" y="1097280"/>
            <a:ext cx="5210723" cy="4663440"/>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2702" y="2834640"/>
            <a:ext cx="3930896" cy="3017520"/>
          </a:xfrm>
        </p:spPr>
        <p:txBody>
          <a:bodyPr>
            <a:normAutofit/>
          </a:bodyPr>
          <a:lstStyle>
            <a:lvl1pPr marL="0" indent="0">
              <a:lnSpc>
                <a:spcPct val="100000"/>
              </a:lnSpc>
              <a:spcBef>
                <a:spcPts val="1000"/>
              </a:spcBef>
              <a:buNone/>
              <a:defRPr sz="16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2466975-C014-42E5-BFA6-B8D5FDD3B81F}" type="datetimeFigureOut">
              <a:rPr lang="en-US" smtClean="0"/>
              <a:t>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3B167E-EA96-4147-81DE-549160052C22}" type="slidenum">
              <a:rPr lang="en-US" smtClean="0"/>
              <a:t>‹#›</a:t>
            </a:fld>
            <a:endParaRPr lang="en-US"/>
          </a:p>
        </p:txBody>
      </p:sp>
    </p:spTree>
    <p:extLst>
      <p:ext uri="{BB962C8B-B14F-4D97-AF65-F5344CB8AC3E}">
        <p14:creationId xmlns:p14="http://schemas.microsoft.com/office/powerpoint/2010/main" val="2100071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2702" y="1097280"/>
            <a:ext cx="3930896" cy="1737360"/>
          </a:xfrm>
        </p:spPr>
        <p:txBody>
          <a:bodyPr anchor="b">
            <a:noAutofit/>
          </a:bodyPr>
          <a:lstStyle>
            <a:lvl1pPr>
              <a:lnSpc>
                <a:spcPct val="90000"/>
              </a:lnSpc>
              <a:defRPr sz="3999"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1838" y="1069847"/>
            <a:ext cx="6097460" cy="4800600"/>
          </a:xfrm>
        </p:spPr>
        <p:txBody>
          <a:bodyPr lIns="274320" tIns="182880" anchor="t">
            <a:normAutofit/>
          </a:bodyPr>
          <a:lstStyle>
            <a:lvl1pPr marL="0" indent="0">
              <a:buNone/>
              <a:defRPr sz="27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a:t>Click icon to add picture</a:t>
            </a:r>
            <a:endParaRPr lang="en-US" dirty="0"/>
          </a:p>
        </p:txBody>
      </p:sp>
      <p:sp>
        <p:nvSpPr>
          <p:cNvPr id="4" name="Text Placeholder 3"/>
          <p:cNvSpPr>
            <a:spLocks noGrp="1"/>
          </p:cNvSpPr>
          <p:nvPr>
            <p:ph type="body" sz="half" idx="2"/>
          </p:nvPr>
        </p:nvSpPr>
        <p:spPr>
          <a:xfrm>
            <a:off x="1142702" y="2834640"/>
            <a:ext cx="3930896" cy="2880360"/>
          </a:xfrm>
        </p:spPr>
        <p:txBody>
          <a:bodyPr>
            <a:normAutofit/>
          </a:bodyPr>
          <a:lstStyle>
            <a:lvl1pPr marL="0" indent="0">
              <a:lnSpc>
                <a:spcPct val="100000"/>
              </a:lnSpc>
              <a:spcBef>
                <a:spcPts val="1000"/>
              </a:spcBef>
              <a:buNone/>
              <a:defRPr sz="16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2466975-C014-42E5-BFA6-B8D5FDD3B81F}" type="datetimeFigureOut">
              <a:rPr lang="en-US" smtClean="0"/>
              <a:t>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3B167E-EA96-4147-81DE-549160052C22}" type="slidenum">
              <a:rPr lang="en-US" smtClean="0"/>
              <a:t>‹#›</a:t>
            </a:fld>
            <a:endParaRPr lang="en-US"/>
          </a:p>
        </p:txBody>
      </p:sp>
    </p:spTree>
    <p:extLst>
      <p:ext uri="{BB962C8B-B14F-4D97-AF65-F5344CB8AC3E}">
        <p14:creationId xmlns:p14="http://schemas.microsoft.com/office/powerpoint/2010/main" val="1998646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466975-C014-42E5-BFA6-B8D5FDD3B81F}" type="datetimeFigureOut">
              <a:rPr lang="en-US" smtClean="0"/>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3B167E-EA96-4147-81DE-549160052C22}" type="slidenum">
              <a:rPr lang="en-US" smtClean="0"/>
              <a:t>‹#›</a:t>
            </a:fld>
            <a:endParaRPr lang="en-US"/>
          </a:p>
        </p:txBody>
      </p:sp>
    </p:spTree>
    <p:extLst>
      <p:ext uri="{BB962C8B-B14F-4D97-AF65-F5344CB8AC3E}">
        <p14:creationId xmlns:p14="http://schemas.microsoft.com/office/powerpoint/2010/main" val="1407208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762000"/>
            <a:ext cx="2323495"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2702" y="762000"/>
            <a:ext cx="742756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466975-C014-42E5-BFA6-B8D5FDD3B81F}" type="datetimeFigureOut">
              <a:rPr lang="en-US" smtClean="0"/>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3B167E-EA96-4147-81DE-549160052C22}" type="slidenum">
              <a:rPr lang="en-US" smtClean="0"/>
              <a:t>‹#›</a:t>
            </a:fld>
            <a:endParaRPr lang="en-US"/>
          </a:p>
        </p:txBody>
      </p:sp>
    </p:spTree>
    <p:extLst>
      <p:ext uri="{BB962C8B-B14F-4D97-AF65-F5344CB8AC3E}">
        <p14:creationId xmlns:p14="http://schemas.microsoft.com/office/powerpoint/2010/main" val="3425227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080" y="243841"/>
            <a:ext cx="11721587"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2702" y="609600"/>
            <a:ext cx="9872948"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2703" y="2057400"/>
            <a:ext cx="9870300"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699" y="6223829"/>
            <a:ext cx="2328467" cy="365125"/>
          </a:xfrm>
          <a:prstGeom prst="rect">
            <a:avLst/>
          </a:prstGeom>
        </p:spPr>
        <p:txBody>
          <a:bodyPr vert="horz" lIns="91440" tIns="45720" rIns="91440" bIns="45720" rtlCol="0" anchor="ctr"/>
          <a:lstStyle>
            <a:lvl1pPr algn="l">
              <a:defRPr sz="1200">
                <a:solidFill>
                  <a:schemeClr val="accent1"/>
                </a:solidFill>
              </a:defRPr>
            </a:lvl1pPr>
          </a:lstStyle>
          <a:p>
            <a:fld id="{52466975-C014-42E5-BFA6-B8D5FDD3B81F}" type="datetimeFigureOut">
              <a:rPr lang="en-US" smtClean="0"/>
              <a:t>1/28/2018</a:t>
            </a:fld>
            <a:endParaRPr lang="en-US"/>
          </a:p>
        </p:txBody>
      </p:sp>
      <p:sp>
        <p:nvSpPr>
          <p:cNvPr id="5" name="Footer Placeholder 4"/>
          <p:cNvSpPr>
            <a:spLocks noGrp="1"/>
          </p:cNvSpPr>
          <p:nvPr>
            <p:ph type="ftr" sz="quarter" idx="3"/>
          </p:nvPr>
        </p:nvSpPr>
        <p:spPr>
          <a:xfrm>
            <a:off x="3948120" y="6223829"/>
            <a:ext cx="4716545"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7101" y="6223829"/>
            <a:ext cx="1705773" cy="365125"/>
          </a:xfrm>
          <a:prstGeom prst="rect">
            <a:avLst/>
          </a:prstGeom>
        </p:spPr>
        <p:txBody>
          <a:bodyPr vert="horz" lIns="91440" tIns="45720" rIns="91440" bIns="45720" rtlCol="0" anchor="ctr"/>
          <a:lstStyle>
            <a:lvl1pPr algn="r">
              <a:defRPr sz="1200">
                <a:solidFill>
                  <a:schemeClr val="accent1"/>
                </a:solidFill>
              </a:defRPr>
            </a:lvl1pPr>
          </a:lstStyle>
          <a:p>
            <a:fld id="{693B167E-EA96-4147-81DE-549160052C22}" type="slidenum">
              <a:rPr lang="en-US" smtClean="0"/>
              <a:t>‹#›</a:t>
            </a:fld>
            <a:endParaRPr lang="en-US"/>
          </a:p>
        </p:txBody>
      </p:sp>
    </p:spTree>
    <p:extLst>
      <p:ext uri="{BB962C8B-B14F-4D97-AF65-F5344CB8AC3E}">
        <p14:creationId xmlns:p14="http://schemas.microsoft.com/office/powerpoint/2010/main" val="572271223"/>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126" rtl="0" eaLnBrk="1" latinLnBrk="0" hangingPunct="1">
        <a:lnSpc>
          <a:spcPct val="90000"/>
        </a:lnSpc>
        <a:spcBef>
          <a:spcPct val="0"/>
        </a:spcBef>
        <a:buNone/>
        <a:defRPr sz="4399" kern="1200">
          <a:solidFill>
            <a:schemeClr val="accent1"/>
          </a:solidFill>
          <a:latin typeface="+mj-lt"/>
          <a:ea typeface="+mj-ea"/>
          <a:cs typeface="+mj-cs"/>
        </a:defRPr>
      </a:lvl1pPr>
    </p:titleStyle>
    <p:body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3412" y="914400"/>
            <a:ext cx="8571250" cy="2514600"/>
          </a:xfrm>
        </p:spPr>
        <p:txBody>
          <a:bodyPr>
            <a:normAutofit/>
          </a:bodyPr>
          <a:lstStyle/>
          <a:p>
            <a:r>
              <a:rPr lang="en-US" sz="8000" dirty="0"/>
              <a:t>Nuclear Skepticism</a:t>
            </a:r>
          </a:p>
        </p:txBody>
      </p:sp>
      <p:sp>
        <p:nvSpPr>
          <p:cNvPr id="3" name="Subtitle 2"/>
          <p:cNvSpPr>
            <a:spLocks noGrp="1"/>
          </p:cNvSpPr>
          <p:nvPr>
            <p:ph type="subTitle" idx="1"/>
          </p:nvPr>
        </p:nvSpPr>
        <p:spPr>
          <a:xfrm>
            <a:off x="1709085" y="4343400"/>
            <a:ext cx="8765577" cy="914400"/>
          </a:xfrm>
        </p:spPr>
        <p:txBody>
          <a:bodyPr>
            <a:normAutofit/>
          </a:bodyPr>
          <a:lstStyle/>
          <a:p>
            <a:r>
              <a:rPr lang="en-US" dirty="0"/>
              <a:t>Rosemary Geraghty</a:t>
            </a:r>
          </a:p>
          <a:p>
            <a:endParaRPr lang="en-US" dirty="0"/>
          </a:p>
        </p:txBody>
      </p:sp>
    </p:spTree>
    <p:extLst>
      <p:ext uri="{BB962C8B-B14F-4D97-AF65-F5344CB8AC3E}">
        <p14:creationId xmlns:p14="http://schemas.microsoft.com/office/powerpoint/2010/main" val="116178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35422-9729-4B44-AE87-81034E76B8DA}"/>
              </a:ext>
            </a:extLst>
          </p:cNvPr>
          <p:cNvSpPr>
            <a:spLocks noGrp="1"/>
          </p:cNvSpPr>
          <p:nvPr>
            <p:ph type="ctrTitle"/>
          </p:nvPr>
        </p:nvSpPr>
        <p:spPr>
          <a:xfrm>
            <a:off x="1109691" y="882376"/>
            <a:ext cx="9964364" cy="2699024"/>
          </a:xfrm>
        </p:spPr>
        <p:txBody>
          <a:bodyPr>
            <a:noAutofit/>
          </a:bodyPr>
          <a:lstStyle/>
          <a:p>
            <a:r>
              <a:rPr lang="en-US" sz="4400" dirty="0"/>
              <a:t>The Perils of Proliferation: Organization Theory, Deterrence Theory, and the Spread of Nuclear Weapons</a:t>
            </a:r>
          </a:p>
        </p:txBody>
      </p:sp>
      <p:sp>
        <p:nvSpPr>
          <p:cNvPr id="3" name="Subtitle 2">
            <a:extLst>
              <a:ext uri="{FF2B5EF4-FFF2-40B4-BE49-F238E27FC236}">
                <a16:creationId xmlns:a16="http://schemas.microsoft.com/office/drawing/2014/main" id="{55733D8D-97D3-4048-93BF-7F2BB2351810}"/>
              </a:ext>
            </a:extLst>
          </p:cNvPr>
          <p:cNvSpPr>
            <a:spLocks noGrp="1"/>
          </p:cNvSpPr>
          <p:nvPr>
            <p:ph type="subTitle" idx="1"/>
          </p:nvPr>
        </p:nvSpPr>
        <p:spPr>
          <a:xfrm>
            <a:off x="1711623" y="4267200"/>
            <a:ext cx="8765577" cy="1295400"/>
          </a:xfrm>
        </p:spPr>
        <p:txBody>
          <a:bodyPr/>
          <a:lstStyle/>
          <a:p>
            <a:r>
              <a:rPr lang="en-US" dirty="0"/>
              <a:t>Scott D. Sagan</a:t>
            </a:r>
          </a:p>
        </p:txBody>
      </p:sp>
    </p:spTree>
    <p:extLst>
      <p:ext uri="{BB962C8B-B14F-4D97-AF65-F5344CB8AC3E}">
        <p14:creationId xmlns:p14="http://schemas.microsoft.com/office/powerpoint/2010/main" val="113386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217612" y="1066800"/>
            <a:ext cx="10252591" cy="5334000"/>
          </a:xfrm>
        </p:spPr>
        <p:txBody>
          <a:bodyPr/>
          <a:lstStyle/>
          <a:p>
            <a:pPr>
              <a:lnSpc>
                <a:spcPct val="100000"/>
              </a:lnSpc>
            </a:pPr>
            <a:r>
              <a:rPr lang="en-US" sz="4400" dirty="0"/>
              <a:t>Rational Deterrence Theory</a:t>
            </a:r>
          </a:p>
          <a:p>
            <a:pPr lvl="1">
              <a:lnSpc>
                <a:spcPct val="100000"/>
              </a:lnSpc>
            </a:pPr>
            <a:r>
              <a:rPr lang="en-US" sz="4000" dirty="0"/>
              <a:t>Optimistic </a:t>
            </a:r>
          </a:p>
          <a:p>
            <a:pPr lvl="1">
              <a:lnSpc>
                <a:spcPct val="100000"/>
              </a:lnSpc>
            </a:pPr>
            <a:endParaRPr lang="en-US" sz="4000" dirty="0"/>
          </a:p>
          <a:p>
            <a:pPr>
              <a:lnSpc>
                <a:spcPct val="100000"/>
              </a:lnSpc>
            </a:pPr>
            <a:r>
              <a:rPr lang="en-US" sz="4400" dirty="0"/>
              <a:t>Organization Theory</a:t>
            </a:r>
          </a:p>
          <a:p>
            <a:pPr lvl="1">
              <a:lnSpc>
                <a:spcPct val="100000"/>
              </a:lnSpc>
            </a:pPr>
            <a:r>
              <a:rPr lang="en-US" sz="4000" dirty="0"/>
              <a:t>Pessimistic </a:t>
            </a:r>
          </a:p>
          <a:p>
            <a:pPr lvl="1"/>
            <a:endParaRPr lang="en-US" dirty="0"/>
          </a:p>
        </p:txBody>
      </p:sp>
    </p:spTree>
    <p:extLst>
      <p:ext uri="{BB962C8B-B14F-4D97-AF65-F5344CB8AC3E}">
        <p14:creationId xmlns:p14="http://schemas.microsoft.com/office/powerpoint/2010/main" val="3211877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0707" y="838200"/>
            <a:ext cx="9964364" cy="2926080"/>
          </a:xfrm>
        </p:spPr>
        <p:txBody>
          <a:bodyPr/>
          <a:lstStyle/>
          <a:p>
            <a:r>
              <a:rPr lang="en-US" sz="7200" dirty="0"/>
              <a:t>Central </a:t>
            </a:r>
            <a:br>
              <a:rPr lang="en-US" sz="7200" dirty="0"/>
            </a:br>
            <a:r>
              <a:rPr lang="en-US" sz="7200" dirty="0"/>
              <a:t>arguments </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7203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762000"/>
            <a:ext cx="10516959" cy="2362200"/>
          </a:xfrm>
        </p:spPr>
        <p:txBody>
          <a:bodyPr>
            <a:normAutofit fontScale="90000"/>
          </a:bodyPr>
          <a:lstStyle/>
          <a:p>
            <a:r>
              <a:rPr lang="en-US" sz="4700" dirty="0"/>
              <a:t>Professional military organizations, if left on their own, are unlikely to fulfill the operational requirements for rational nuclear deterrence</a:t>
            </a:r>
            <a:r>
              <a:rPr lang="en-US" sz="4400" dirty="0"/>
              <a:t>.</a:t>
            </a:r>
          </a:p>
        </p:txBody>
      </p:sp>
      <p:sp>
        <p:nvSpPr>
          <p:cNvPr id="3" name="Content Placeholder 2">
            <a:extLst>
              <a:ext uri="{FF2B5EF4-FFF2-40B4-BE49-F238E27FC236}">
                <a16:creationId xmlns:a16="http://schemas.microsoft.com/office/drawing/2014/main" id="{FABAAF68-50A6-474E-BA06-49C049E0C520}"/>
              </a:ext>
            </a:extLst>
          </p:cNvPr>
          <p:cNvSpPr>
            <a:spLocks noGrp="1"/>
          </p:cNvSpPr>
          <p:nvPr>
            <p:ph idx="1"/>
          </p:nvPr>
        </p:nvSpPr>
        <p:spPr>
          <a:xfrm>
            <a:off x="1159262" y="3276600"/>
            <a:ext cx="9870300" cy="4038600"/>
          </a:xfrm>
        </p:spPr>
        <p:txBody>
          <a:bodyPr>
            <a:normAutofit/>
          </a:bodyPr>
          <a:lstStyle/>
          <a:p>
            <a:r>
              <a:rPr lang="en-US" sz="2800" dirty="0"/>
              <a:t>Professional military organizations display strong proclivities toward organizational behaviors that lead to deterrence failures. </a:t>
            </a:r>
          </a:p>
          <a:p>
            <a:pPr lvl="1"/>
            <a:r>
              <a:rPr lang="en-US" sz="2400" dirty="0"/>
              <a:t>common biases, inflexible routines, and parochial interests </a:t>
            </a:r>
          </a:p>
        </p:txBody>
      </p:sp>
    </p:spTree>
    <p:extLst>
      <p:ext uri="{BB962C8B-B14F-4D97-AF65-F5344CB8AC3E}">
        <p14:creationId xmlns:p14="http://schemas.microsoft.com/office/powerpoint/2010/main" val="3200616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85282-F81A-4E05-9BCD-F0B3E526C7D5}"/>
              </a:ext>
            </a:extLst>
          </p:cNvPr>
          <p:cNvSpPr>
            <a:spLocks noGrp="1"/>
          </p:cNvSpPr>
          <p:nvPr>
            <p:ph type="title"/>
          </p:nvPr>
        </p:nvSpPr>
        <p:spPr>
          <a:xfrm>
            <a:off x="608012" y="609600"/>
            <a:ext cx="10424198" cy="2057400"/>
          </a:xfrm>
        </p:spPr>
        <p:txBody>
          <a:bodyPr>
            <a:normAutofit fontScale="90000"/>
          </a:bodyPr>
          <a:lstStyle/>
          <a:p>
            <a:r>
              <a:rPr lang="en-US" sz="4700" dirty="0"/>
              <a:t>Such organizational proclivities can be effectively countered only by tight and sustained civilian control of the military.</a:t>
            </a:r>
            <a:br>
              <a:rPr lang="en-US" dirty="0"/>
            </a:br>
            <a:endParaRPr lang="en-US" dirty="0"/>
          </a:p>
        </p:txBody>
      </p:sp>
      <p:sp>
        <p:nvSpPr>
          <p:cNvPr id="3" name="Content Placeholder 2">
            <a:extLst>
              <a:ext uri="{FF2B5EF4-FFF2-40B4-BE49-F238E27FC236}">
                <a16:creationId xmlns:a16="http://schemas.microsoft.com/office/drawing/2014/main" id="{7810882D-3119-419F-87BF-FF55F82E04D0}"/>
              </a:ext>
            </a:extLst>
          </p:cNvPr>
          <p:cNvSpPr>
            <a:spLocks noGrp="1"/>
          </p:cNvSpPr>
          <p:nvPr>
            <p:ph idx="1"/>
          </p:nvPr>
        </p:nvSpPr>
        <p:spPr>
          <a:xfrm>
            <a:off x="822686" y="2362200"/>
            <a:ext cx="10543451" cy="4114800"/>
          </a:xfrm>
        </p:spPr>
        <p:txBody>
          <a:bodyPr>
            <a:normAutofit/>
          </a:bodyPr>
          <a:lstStyle/>
          <a:p>
            <a:r>
              <a:rPr lang="en-US" sz="2800" dirty="0"/>
              <a:t>Many current and emerging proliferators either have military-run governments, or have weak civilian-led governments in which the professional military has a strong and direct influence on policy-making. </a:t>
            </a:r>
          </a:p>
          <a:p>
            <a:pPr lvl="1"/>
            <a:r>
              <a:rPr lang="en-US" sz="2400" dirty="0"/>
              <a:t>In such states, the biases, routines, and parochial interests of powerful military organizations, not the "objective" interests of the state, can determine state behavior.</a:t>
            </a:r>
          </a:p>
          <a:p>
            <a:r>
              <a:rPr lang="en-US" sz="2800" dirty="0"/>
              <a:t>Some states have been “born nuclear” </a:t>
            </a:r>
          </a:p>
          <a:p>
            <a:pPr lvl="1"/>
            <a:r>
              <a:rPr lang="en-US" sz="2000" dirty="0"/>
              <a:t>Ukraine, Belarus, and Kazakhstan inherited nuclear weapons from the Soviet Union, without inheriting its stable civil-military relations, historical learning experience, or extensive command and control mechanisms. </a:t>
            </a:r>
            <a:endParaRPr lang="en-US" sz="2400" dirty="0"/>
          </a:p>
        </p:txBody>
      </p:sp>
    </p:spTree>
    <p:extLst>
      <p:ext uri="{BB962C8B-B14F-4D97-AF65-F5344CB8AC3E}">
        <p14:creationId xmlns:p14="http://schemas.microsoft.com/office/powerpoint/2010/main" val="15584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20E17-F85E-4491-B684-FBFC413C6D3B}"/>
              </a:ext>
            </a:extLst>
          </p:cNvPr>
          <p:cNvSpPr>
            <a:spLocks noGrp="1"/>
          </p:cNvSpPr>
          <p:nvPr>
            <p:ph type="ctrTitle"/>
          </p:nvPr>
        </p:nvSpPr>
        <p:spPr>
          <a:xfrm>
            <a:off x="1109691" y="609600"/>
            <a:ext cx="9964364" cy="2926080"/>
          </a:xfrm>
        </p:spPr>
        <p:txBody>
          <a:bodyPr>
            <a:normAutofit fontScale="90000"/>
          </a:bodyPr>
          <a:lstStyle/>
          <a:p>
            <a:r>
              <a:rPr lang="en-US" dirty="0"/>
              <a:t>Major Requirements for Stable nuclear deterrence</a:t>
            </a:r>
          </a:p>
        </p:txBody>
      </p:sp>
    </p:spTree>
    <p:extLst>
      <p:ext uri="{BB962C8B-B14F-4D97-AF65-F5344CB8AC3E}">
        <p14:creationId xmlns:p14="http://schemas.microsoft.com/office/powerpoint/2010/main" val="178398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2EA9A-857D-46C2-861C-6654B69FE276}"/>
              </a:ext>
            </a:extLst>
          </p:cNvPr>
          <p:cNvSpPr>
            <a:spLocks noGrp="1"/>
          </p:cNvSpPr>
          <p:nvPr>
            <p:ph type="title"/>
          </p:nvPr>
        </p:nvSpPr>
        <p:spPr>
          <a:xfrm>
            <a:off x="1157938" y="914400"/>
            <a:ext cx="9872948" cy="4267200"/>
          </a:xfrm>
        </p:spPr>
        <p:txBody>
          <a:bodyPr>
            <a:normAutofit/>
          </a:bodyPr>
          <a:lstStyle/>
          <a:p>
            <a:r>
              <a:rPr lang="en-US" dirty="0"/>
              <a:t>1) There must not be a preventive war during the transition period when one state has nuclear weapons and the other state is building, but has not yet achieved, a nuclear capability</a:t>
            </a:r>
          </a:p>
        </p:txBody>
      </p:sp>
    </p:spTree>
    <p:extLst>
      <p:ext uri="{BB962C8B-B14F-4D97-AF65-F5344CB8AC3E}">
        <p14:creationId xmlns:p14="http://schemas.microsoft.com/office/powerpoint/2010/main" val="358511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7BD9DD-E8FF-4EA3-98AD-EA30BB02DDBA}"/>
              </a:ext>
            </a:extLst>
          </p:cNvPr>
          <p:cNvSpPr>
            <a:spLocks noGrp="1"/>
          </p:cNvSpPr>
          <p:nvPr>
            <p:ph idx="1"/>
          </p:nvPr>
        </p:nvSpPr>
        <p:spPr>
          <a:xfrm>
            <a:off x="684212" y="381000"/>
            <a:ext cx="10439400" cy="6248400"/>
          </a:xfrm>
        </p:spPr>
        <p:txBody>
          <a:bodyPr>
            <a:normAutofit/>
          </a:bodyPr>
          <a:lstStyle/>
          <a:p>
            <a:pPr>
              <a:lnSpc>
                <a:spcPct val="100000"/>
              </a:lnSpc>
            </a:pPr>
            <a:r>
              <a:rPr lang="en-US" sz="2800" dirty="0"/>
              <a:t>For optimists: if there is even a remote chance of nuclear retaliation, a rational decision-maker will not launch a preventive war. </a:t>
            </a:r>
          </a:p>
          <a:p>
            <a:pPr>
              <a:lnSpc>
                <a:spcPct val="100000"/>
              </a:lnSpc>
            </a:pPr>
            <a:r>
              <a:rPr lang="en-US" sz="2800" dirty="0"/>
              <a:t>For pessimists: as a result of organizational biases in the military is likely to favor preventive war.</a:t>
            </a:r>
          </a:p>
          <a:p>
            <a:pPr lvl="1">
              <a:lnSpc>
                <a:spcPct val="100000"/>
              </a:lnSpc>
            </a:pPr>
            <a:r>
              <a:rPr lang="en-US" sz="2400" dirty="0"/>
              <a:t>Military officers are inclined to see war as likely in the near term and inevitable in the long run. </a:t>
            </a:r>
          </a:p>
          <a:p>
            <a:pPr lvl="1">
              <a:lnSpc>
                <a:spcPct val="100000"/>
              </a:lnSpc>
            </a:pPr>
            <a:r>
              <a:rPr lang="en-US" sz="2400" dirty="0"/>
              <a:t>Bound to military logic. </a:t>
            </a:r>
          </a:p>
          <a:p>
            <a:pPr lvl="1">
              <a:lnSpc>
                <a:spcPct val="100000"/>
              </a:lnSpc>
            </a:pPr>
            <a:r>
              <a:rPr lang="en-US" sz="2400" dirty="0"/>
              <a:t>Biases in favor of offensive doctrines and decisive operations.</a:t>
            </a:r>
          </a:p>
          <a:p>
            <a:pPr lvl="1">
              <a:lnSpc>
                <a:spcPct val="100000"/>
              </a:lnSpc>
            </a:pPr>
            <a:r>
              <a:rPr lang="en-US" sz="2400" dirty="0"/>
              <a:t>Plan incrementally.</a:t>
            </a:r>
          </a:p>
          <a:p>
            <a:pPr>
              <a:lnSpc>
                <a:spcPct val="100000"/>
              </a:lnSpc>
            </a:pPr>
            <a:r>
              <a:rPr lang="en-US" sz="2800" dirty="0"/>
              <a:t>Case Studies</a:t>
            </a:r>
          </a:p>
          <a:p>
            <a:pPr lvl="1">
              <a:lnSpc>
                <a:spcPct val="100000"/>
              </a:lnSpc>
            </a:pPr>
            <a:r>
              <a:rPr lang="en-US" sz="2400" dirty="0"/>
              <a:t>US</a:t>
            </a:r>
          </a:p>
          <a:p>
            <a:pPr lvl="1">
              <a:lnSpc>
                <a:spcPct val="100000"/>
              </a:lnSpc>
            </a:pPr>
            <a:r>
              <a:rPr lang="en-US" sz="2400" dirty="0"/>
              <a:t>Pakistan </a:t>
            </a:r>
          </a:p>
          <a:p>
            <a:pPr lvl="1">
              <a:lnSpc>
                <a:spcPct val="100000"/>
              </a:lnSpc>
            </a:pPr>
            <a:r>
              <a:rPr lang="en-US" sz="2400" dirty="0"/>
              <a:t>Ukraine </a:t>
            </a:r>
          </a:p>
        </p:txBody>
      </p:sp>
    </p:spTree>
    <p:extLst>
      <p:ext uri="{BB962C8B-B14F-4D97-AF65-F5344CB8AC3E}">
        <p14:creationId xmlns:p14="http://schemas.microsoft.com/office/powerpoint/2010/main" val="1649262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D8ED7-D03D-40DC-B229-5F46052898CB}"/>
              </a:ext>
            </a:extLst>
          </p:cNvPr>
          <p:cNvSpPr>
            <a:spLocks noGrp="1"/>
          </p:cNvSpPr>
          <p:nvPr>
            <p:ph type="title"/>
          </p:nvPr>
        </p:nvSpPr>
        <p:spPr>
          <a:xfrm>
            <a:off x="1157938" y="1066800"/>
            <a:ext cx="9872948" cy="3810000"/>
          </a:xfrm>
        </p:spPr>
        <p:txBody>
          <a:bodyPr>
            <a:normAutofit/>
          </a:bodyPr>
          <a:lstStyle/>
          <a:p>
            <a:r>
              <a:rPr lang="en-US" dirty="0"/>
              <a:t>2) Both states must develop not just the ability to inflict unacceptable damage to the other side, but also a sufficient degree of "second-strike" invulnerability so that its forces could retaliate if attacked first.</a:t>
            </a:r>
          </a:p>
        </p:txBody>
      </p:sp>
    </p:spTree>
    <p:extLst>
      <p:ext uri="{BB962C8B-B14F-4D97-AF65-F5344CB8AC3E}">
        <p14:creationId xmlns:p14="http://schemas.microsoft.com/office/powerpoint/2010/main" val="1813774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039593-FB23-4546-A70E-0B3E89E19746}"/>
              </a:ext>
            </a:extLst>
          </p:cNvPr>
          <p:cNvSpPr>
            <a:spLocks noGrp="1"/>
          </p:cNvSpPr>
          <p:nvPr>
            <p:ph idx="1"/>
          </p:nvPr>
        </p:nvSpPr>
        <p:spPr>
          <a:xfrm>
            <a:off x="1006216" y="685800"/>
            <a:ext cx="10176391" cy="5486400"/>
          </a:xfrm>
        </p:spPr>
        <p:txBody>
          <a:bodyPr>
            <a:normAutofit/>
          </a:bodyPr>
          <a:lstStyle/>
          <a:p>
            <a:pPr>
              <a:lnSpc>
                <a:spcPct val="100000"/>
              </a:lnSpc>
            </a:pPr>
            <a:r>
              <a:rPr lang="en-US" sz="3600" dirty="0"/>
              <a:t>Organizational Problems:</a:t>
            </a:r>
          </a:p>
          <a:p>
            <a:pPr lvl="1">
              <a:lnSpc>
                <a:spcPct val="100000"/>
              </a:lnSpc>
            </a:pPr>
            <a:r>
              <a:rPr lang="en-US" sz="2800" dirty="0"/>
              <a:t>Making nuclear arsenals less vulnerable to attack is expensive and does not increase military hardware.</a:t>
            </a:r>
          </a:p>
          <a:p>
            <a:pPr lvl="1">
              <a:lnSpc>
                <a:spcPct val="100000"/>
              </a:lnSpc>
            </a:pPr>
            <a:r>
              <a:rPr lang="en-US" sz="2800" dirty="0"/>
              <a:t>Organizations are resistant to change.</a:t>
            </a:r>
          </a:p>
          <a:p>
            <a:pPr lvl="1">
              <a:lnSpc>
                <a:spcPct val="100000"/>
              </a:lnSpc>
            </a:pPr>
            <a:r>
              <a:rPr lang="en-US" sz="2800" dirty="0"/>
              <a:t>Survivability measures may simply be perceived as unnecessary.</a:t>
            </a:r>
          </a:p>
          <a:p>
            <a:pPr lvl="1">
              <a:lnSpc>
                <a:spcPct val="100000"/>
              </a:lnSpc>
            </a:pPr>
            <a:r>
              <a:rPr lang="en-US" sz="2800" dirty="0"/>
              <a:t>Organizational routines could impede invulnerability.</a:t>
            </a:r>
          </a:p>
          <a:p>
            <a:pPr>
              <a:lnSpc>
                <a:spcPct val="100000"/>
              </a:lnSpc>
            </a:pPr>
            <a:r>
              <a:rPr lang="en-US" sz="3600" dirty="0"/>
              <a:t>Case Studies:</a:t>
            </a:r>
          </a:p>
          <a:p>
            <a:pPr lvl="1">
              <a:lnSpc>
                <a:spcPct val="100000"/>
              </a:lnSpc>
            </a:pPr>
            <a:r>
              <a:rPr lang="en-US" sz="2800" dirty="0"/>
              <a:t>US</a:t>
            </a:r>
          </a:p>
          <a:p>
            <a:pPr lvl="1">
              <a:lnSpc>
                <a:spcPct val="100000"/>
              </a:lnSpc>
            </a:pPr>
            <a:r>
              <a:rPr lang="en-US" sz="2800" dirty="0"/>
              <a:t>China</a:t>
            </a:r>
          </a:p>
          <a:p>
            <a:pPr lvl="1">
              <a:lnSpc>
                <a:spcPct val="100000"/>
              </a:lnSpc>
            </a:pPr>
            <a:r>
              <a:rPr lang="en-US" sz="2800" dirty="0"/>
              <a:t>Pakistan </a:t>
            </a:r>
          </a:p>
        </p:txBody>
      </p:sp>
    </p:spTree>
    <p:extLst>
      <p:ext uri="{BB962C8B-B14F-4D97-AF65-F5344CB8AC3E}">
        <p14:creationId xmlns:p14="http://schemas.microsoft.com/office/powerpoint/2010/main" val="4059838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4137-CA2B-49AA-868E-605BF704CB4F}"/>
              </a:ext>
            </a:extLst>
          </p:cNvPr>
          <p:cNvSpPr>
            <a:spLocks noGrp="1"/>
          </p:cNvSpPr>
          <p:nvPr>
            <p:ph type="title"/>
          </p:nvPr>
        </p:nvSpPr>
        <p:spPr>
          <a:xfrm>
            <a:off x="1157938" y="762000"/>
            <a:ext cx="9872948" cy="3505200"/>
          </a:xfrm>
        </p:spPr>
        <p:txBody>
          <a:bodyPr>
            <a:normAutofit/>
          </a:bodyPr>
          <a:lstStyle/>
          <a:p>
            <a:r>
              <a:rPr lang="en-US" dirty="0"/>
              <a:t>3) The nuclear arsenals must not be prone to accidental or unauthorized use. </a:t>
            </a:r>
          </a:p>
        </p:txBody>
      </p:sp>
    </p:spTree>
    <p:extLst>
      <p:ext uri="{BB962C8B-B14F-4D97-AF65-F5344CB8AC3E}">
        <p14:creationId xmlns:p14="http://schemas.microsoft.com/office/powerpoint/2010/main" val="3371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263FDF-4B96-493A-9C27-A76ED1A79BB7}"/>
              </a:ext>
            </a:extLst>
          </p:cNvPr>
          <p:cNvSpPr>
            <a:spLocks noGrp="1"/>
          </p:cNvSpPr>
          <p:nvPr>
            <p:ph idx="1"/>
          </p:nvPr>
        </p:nvSpPr>
        <p:spPr>
          <a:xfrm>
            <a:off x="684212" y="533400"/>
            <a:ext cx="9870300" cy="5867400"/>
          </a:xfrm>
        </p:spPr>
        <p:txBody>
          <a:bodyPr>
            <a:normAutofit fontScale="92500" lnSpcReduction="20000"/>
          </a:bodyPr>
          <a:lstStyle/>
          <a:p>
            <a:pPr>
              <a:lnSpc>
                <a:spcPct val="110000"/>
              </a:lnSpc>
            </a:pPr>
            <a:r>
              <a:rPr lang="en-US" sz="2800" dirty="0"/>
              <a:t>Highly Rational</a:t>
            </a:r>
          </a:p>
          <a:p>
            <a:pPr lvl="1">
              <a:lnSpc>
                <a:spcPct val="110000"/>
              </a:lnSpc>
            </a:pPr>
            <a:r>
              <a:rPr lang="en-US" sz="2400" dirty="0"/>
              <a:t>construct highly redundant systems with numerous back-up safety devices; </a:t>
            </a:r>
          </a:p>
          <a:p>
            <a:pPr lvl="1">
              <a:lnSpc>
                <a:spcPct val="110000"/>
              </a:lnSpc>
            </a:pPr>
            <a:r>
              <a:rPr lang="en-US" sz="2400" dirty="0"/>
              <a:t>use trial and error learning to fix organizational problems when they emerge; and </a:t>
            </a:r>
          </a:p>
          <a:p>
            <a:pPr lvl="1">
              <a:lnSpc>
                <a:spcPct val="110000"/>
              </a:lnSpc>
            </a:pPr>
            <a:r>
              <a:rPr lang="en-US" sz="2400" dirty="0"/>
              <a:t>develop a "culture of reliability" through strong socialization and discipline of the organization's members.</a:t>
            </a:r>
          </a:p>
          <a:p>
            <a:pPr>
              <a:lnSpc>
                <a:spcPct val="110000"/>
              </a:lnSpc>
            </a:pPr>
            <a:r>
              <a:rPr lang="en-US" sz="2800" dirty="0"/>
              <a:t>Boundedly Rational </a:t>
            </a:r>
          </a:p>
          <a:p>
            <a:pPr lvl="1">
              <a:lnSpc>
                <a:spcPct val="110000"/>
              </a:lnSpc>
            </a:pPr>
            <a:r>
              <a:rPr lang="en-US" sz="2400" dirty="0"/>
              <a:t>Organizations contain political conflicts over goals and rewards.</a:t>
            </a:r>
          </a:p>
          <a:p>
            <a:pPr lvl="1">
              <a:lnSpc>
                <a:spcPct val="110000"/>
              </a:lnSpc>
            </a:pPr>
            <a:r>
              <a:rPr lang="en-US" sz="2400" dirty="0"/>
              <a:t>Conflicting objectives </a:t>
            </a:r>
          </a:p>
          <a:p>
            <a:pPr lvl="1">
              <a:lnSpc>
                <a:spcPct val="110000"/>
              </a:lnSpc>
            </a:pPr>
            <a:r>
              <a:rPr lang="en-US" sz="2400" dirty="0"/>
              <a:t>(Charles </a:t>
            </a:r>
            <a:r>
              <a:rPr lang="en-US" sz="2400" dirty="0" err="1"/>
              <a:t>Perrow</a:t>
            </a:r>
            <a:r>
              <a:rPr lang="en-US" sz="2400" dirty="0"/>
              <a:t>) Accidents are inevitable when:</a:t>
            </a:r>
          </a:p>
          <a:p>
            <a:pPr lvl="2">
              <a:lnSpc>
                <a:spcPct val="110000"/>
              </a:lnSpc>
            </a:pPr>
            <a:r>
              <a:rPr lang="en-US" sz="2000" dirty="0"/>
              <a:t>High interactive complexity (systems containing numerous interrelated, yet unplanned, interactions which are not readily comprehensible) </a:t>
            </a:r>
          </a:p>
          <a:p>
            <a:pPr lvl="2">
              <a:lnSpc>
                <a:spcPct val="110000"/>
              </a:lnSpc>
            </a:pPr>
            <a:r>
              <a:rPr lang="en-US" sz="2000" dirty="0"/>
              <a:t>Tight coupling (systems with highly time-dependent and invariant production sequences, with limited built-in slack).</a:t>
            </a:r>
          </a:p>
          <a:p>
            <a:pPr>
              <a:lnSpc>
                <a:spcPct val="110000"/>
              </a:lnSpc>
            </a:pPr>
            <a:r>
              <a:rPr lang="en-US" sz="2800" dirty="0"/>
              <a:t>Case Studies</a:t>
            </a:r>
          </a:p>
        </p:txBody>
      </p:sp>
    </p:spTree>
    <p:extLst>
      <p:ext uri="{BB962C8B-B14F-4D97-AF65-F5344CB8AC3E}">
        <p14:creationId xmlns:p14="http://schemas.microsoft.com/office/powerpoint/2010/main" val="4158591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A1151-BC86-4657-A9A3-5997314809A0}"/>
              </a:ext>
            </a:extLst>
          </p:cNvPr>
          <p:cNvSpPr>
            <a:spLocks noGrp="1"/>
          </p:cNvSpPr>
          <p:nvPr>
            <p:ph type="ctrTitle"/>
          </p:nvPr>
        </p:nvSpPr>
        <p:spPr>
          <a:xfrm>
            <a:off x="1112230" y="533400"/>
            <a:ext cx="9964364" cy="3048000"/>
          </a:xfrm>
        </p:spPr>
        <p:txBody>
          <a:bodyPr>
            <a:normAutofit fontScale="90000"/>
          </a:bodyPr>
          <a:lstStyle/>
          <a:p>
            <a:r>
              <a:rPr lang="en-US" dirty="0"/>
              <a:t>“</a:t>
            </a:r>
            <a:r>
              <a:rPr lang="en-US" sz="6000" dirty="0"/>
              <a:t>A world with more nuclear-armed states may be our fate, but it should not be our goal.”</a:t>
            </a:r>
            <a:endParaRPr lang="en-US" dirty="0"/>
          </a:p>
        </p:txBody>
      </p:sp>
    </p:spTree>
    <p:extLst>
      <p:ext uri="{BB962C8B-B14F-4D97-AF65-F5344CB8AC3E}">
        <p14:creationId xmlns:p14="http://schemas.microsoft.com/office/powerpoint/2010/main" val="1501447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AF574-8AB4-4D03-B1E5-808F348963C2}"/>
              </a:ext>
            </a:extLst>
          </p:cNvPr>
          <p:cNvSpPr>
            <a:spLocks noGrp="1"/>
          </p:cNvSpPr>
          <p:nvPr>
            <p:ph type="title"/>
          </p:nvPr>
        </p:nvSpPr>
        <p:spPr>
          <a:xfrm>
            <a:off x="1157938" y="1066800"/>
            <a:ext cx="9872948" cy="2819400"/>
          </a:xfrm>
        </p:spPr>
        <p:txBody>
          <a:bodyPr>
            <a:normAutofit/>
          </a:bodyPr>
          <a:lstStyle/>
          <a:p>
            <a:r>
              <a:rPr lang="en-US" sz="8800" dirty="0"/>
              <a:t>Questions?</a:t>
            </a:r>
          </a:p>
        </p:txBody>
      </p:sp>
    </p:spTree>
    <p:extLst>
      <p:ext uri="{BB962C8B-B14F-4D97-AF65-F5344CB8AC3E}">
        <p14:creationId xmlns:p14="http://schemas.microsoft.com/office/powerpoint/2010/main" val="1207472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65C64-B94F-46F9-BD2A-0B34F3CF9D62}"/>
              </a:ext>
            </a:extLst>
          </p:cNvPr>
          <p:cNvSpPr>
            <a:spLocks noGrp="1"/>
          </p:cNvSpPr>
          <p:nvPr>
            <p:ph type="ctrTitle"/>
          </p:nvPr>
        </p:nvSpPr>
        <p:spPr>
          <a:xfrm>
            <a:off x="1109690" y="914400"/>
            <a:ext cx="9964364" cy="2667000"/>
          </a:xfrm>
        </p:spPr>
        <p:txBody>
          <a:bodyPr>
            <a:noAutofit/>
          </a:bodyPr>
          <a:lstStyle/>
          <a:p>
            <a:r>
              <a:rPr lang="en-US" sz="4800" dirty="0"/>
              <a:t>The Essential Irrelevance of Nuclear Weapons: Stability in the Postwar World</a:t>
            </a:r>
          </a:p>
        </p:txBody>
      </p:sp>
      <p:sp>
        <p:nvSpPr>
          <p:cNvPr id="3" name="Subtitle 2">
            <a:extLst>
              <a:ext uri="{FF2B5EF4-FFF2-40B4-BE49-F238E27FC236}">
                <a16:creationId xmlns:a16="http://schemas.microsoft.com/office/drawing/2014/main" id="{C83EAEE5-52F8-4129-94F2-134FF9D6A7F3}"/>
              </a:ext>
            </a:extLst>
          </p:cNvPr>
          <p:cNvSpPr>
            <a:spLocks noGrp="1"/>
          </p:cNvSpPr>
          <p:nvPr>
            <p:ph type="subTitle" idx="1"/>
          </p:nvPr>
        </p:nvSpPr>
        <p:spPr>
          <a:xfrm>
            <a:off x="1709084" y="4267200"/>
            <a:ext cx="8765577" cy="1540565"/>
          </a:xfrm>
        </p:spPr>
        <p:txBody>
          <a:bodyPr/>
          <a:lstStyle/>
          <a:p>
            <a:r>
              <a:rPr lang="en-US" dirty="0"/>
              <a:t>John Mueller</a:t>
            </a:r>
          </a:p>
        </p:txBody>
      </p:sp>
    </p:spTree>
    <p:extLst>
      <p:ext uri="{BB962C8B-B14F-4D97-AF65-F5344CB8AC3E}">
        <p14:creationId xmlns:p14="http://schemas.microsoft.com/office/powerpoint/2010/main" val="2504003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1542E-12C6-4B6B-A065-9F6CFF77026B}"/>
              </a:ext>
            </a:extLst>
          </p:cNvPr>
          <p:cNvSpPr>
            <a:spLocks noGrp="1"/>
          </p:cNvSpPr>
          <p:nvPr>
            <p:ph type="title"/>
          </p:nvPr>
        </p:nvSpPr>
        <p:spPr>
          <a:xfrm>
            <a:off x="912812" y="304800"/>
            <a:ext cx="9872948" cy="4648200"/>
          </a:xfrm>
        </p:spPr>
        <p:txBody>
          <a:bodyPr>
            <a:normAutofit/>
          </a:bodyPr>
          <a:lstStyle/>
          <a:p>
            <a:r>
              <a:rPr lang="en-US" sz="4800" dirty="0"/>
              <a:t>“Nuclear weapons neither crucially define a fundamental stability nor threaten severely to disturb it.”</a:t>
            </a:r>
          </a:p>
        </p:txBody>
      </p:sp>
    </p:spTree>
    <p:extLst>
      <p:ext uri="{BB962C8B-B14F-4D97-AF65-F5344CB8AC3E}">
        <p14:creationId xmlns:p14="http://schemas.microsoft.com/office/powerpoint/2010/main" val="3635165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A2548-6680-4F87-9A2E-10EFF27A3AEE}"/>
              </a:ext>
            </a:extLst>
          </p:cNvPr>
          <p:cNvSpPr>
            <a:spLocks noGrp="1"/>
          </p:cNvSpPr>
          <p:nvPr>
            <p:ph type="title"/>
          </p:nvPr>
        </p:nvSpPr>
        <p:spPr/>
        <p:txBody>
          <a:bodyPr>
            <a:normAutofit/>
          </a:bodyPr>
          <a:lstStyle/>
          <a:p>
            <a:r>
              <a:rPr lang="en-US" sz="7200" dirty="0"/>
              <a:t>Non-Nuclear Factors </a:t>
            </a:r>
          </a:p>
        </p:txBody>
      </p:sp>
      <p:sp>
        <p:nvSpPr>
          <p:cNvPr id="3" name="Content Placeholder 2">
            <a:extLst>
              <a:ext uri="{FF2B5EF4-FFF2-40B4-BE49-F238E27FC236}">
                <a16:creationId xmlns:a16="http://schemas.microsoft.com/office/drawing/2014/main" id="{E1EA7F0C-F193-44BF-8C17-ACBBA2C347B3}"/>
              </a:ext>
            </a:extLst>
          </p:cNvPr>
          <p:cNvSpPr>
            <a:spLocks noGrp="1"/>
          </p:cNvSpPr>
          <p:nvPr>
            <p:ph idx="1"/>
          </p:nvPr>
        </p:nvSpPr>
        <p:spPr>
          <a:xfrm>
            <a:off x="1751012" y="2057400"/>
            <a:ext cx="9870300" cy="4038600"/>
          </a:xfrm>
        </p:spPr>
        <p:txBody>
          <a:bodyPr/>
          <a:lstStyle/>
          <a:p>
            <a:pPr>
              <a:lnSpc>
                <a:spcPct val="100000"/>
              </a:lnSpc>
            </a:pPr>
            <a:r>
              <a:rPr lang="en-US" sz="3200" dirty="0"/>
              <a:t>Avoiding World Wars </a:t>
            </a:r>
          </a:p>
          <a:p>
            <a:pPr>
              <a:lnSpc>
                <a:spcPct val="100000"/>
              </a:lnSpc>
            </a:pPr>
            <a:r>
              <a:rPr lang="en-US" sz="3200" dirty="0"/>
              <a:t>Postwar Contentment </a:t>
            </a:r>
          </a:p>
          <a:p>
            <a:pPr>
              <a:lnSpc>
                <a:spcPct val="100000"/>
              </a:lnSpc>
            </a:pPr>
            <a:r>
              <a:rPr lang="en-US" sz="3200" dirty="0"/>
              <a:t>Soviet Ideology </a:t>
            </a:r>
          </a:p>
          <a:p>
            <a:pPr>
              <a:lnSpc>
                <a:spcPct val="100000"/>
              </a:lnSpc>
            </a:pPr>
            <a:r>
              <a:rPr lang="en-US" sz="3200" dirty="0"/>
              <a:t>Fear of Escalation </a:t>
            </a:r>
          </a:p>
          <a:p>
            <a:pPr>
              <a:lnSpc>
                <a:spcPct val="100000"/>
              </a:lnSpc>
            </a:pPr>
            <a:r>
              <a:rPr lang="en-US" sz="3200" dirty="0"/>
              <a:t>US Economic Dominance </a:t>
            </a:r>
            <a:endParaRPr lang="en-US" dirty="0"/>
          </a:p>
        </p:txBody>
      </p:sp>
    </p:spTree>
    <p:extLst>
      <p:ext uri="{BB962C8B-B14F-4D97-AF65-F5344CB8AC3E}">
        <p14:creationId xmlns:p14="http://schemas.microsoft.com/office/powerpoint/2010/main" val="3371513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1444F-95BB-49D6-B88D-7EEA19E2E8FC}"/>
              </a:ext>
            </a:extLst>
          </p:cNvPr>
          <p:cNvSpPr>
            <a:spLocks noGrp="1"/>
          </p:cNvSpPr>
          <p:nvPr>
            <p:ph type="title"/>
          </p:nvPr>
        </p:nvSpPr>
        <p:spPr>
          <a:xfrm>
            <a:off x="1157938" y="592756"/>
            <a:ext cx="9872948" cy="1356360"/>
          </a:xfrm>
        </p:spPr>
        <p:txBody>
          <a:bodyPr>
            <a:normAutofit/>
          </a:bodyPr>
          <a:lstStyle/>
          <a:p>
            <a:r>
              <a:rPr lang="en-US" sz="7200" dirty="0"/>
              <a:t>The Korean War </a:t>
            </a:r>
          </a:p>
        </p:txBody>
      </p:sp>
      <p:sp>
        <p:nvSpPr>
          <p:cNvPr id="3" name="Content Placeholder 2">
            <a:extLst>
              <a:ext uri="{FF2B5EF4-FFF2-40B4-BE49-F238E27FC236}">
                <a16:creationId xmlns:a16="http://schemas.microsoft.com/office/drawing/2014/main" id="{EEE7F497-9672-4E2E-BB48-63EDE067C075}"/>
              </a:ext>
            </a:extLst>
          </p:cNvPr>
          <p:cNvSpPr>
            <a:spLocks noGrp="1"/>
          </p:cNvSpPr>
          <p:nvPr>
            <p:ph idx="1"/>
          </p:nvPr>
        </p:nvSpPr>
        <p:spPr>
          <a:xfrm>
            <a:off x="1446212" y="1981200"/>
            <a:ext cx="8686800" cy="4648200"/>
          </a:xfrm>
        </p:spPr>
        <p:txBody>
          <a:bodyPr/>
          <a:lstStyle/>
          <a:p>
            <a:pPr>
              <a:lnSpc>
                <a:spcPct val="100000"/>
              </a:lnSpc>
            </a:pPr>
            <a:r>
              <a:rPr lang="en-US" sz="3200" dirty="0"/>
              <a:t>Despite the vast American superiority in atomic weapons in 1950:</a:t>
            </a:r>
          </a:p>
          <a:p>
            <a:pPr lvl="1">
              <a:lnSpc>
                <a:spcPct val="100000"/>
              </a:lnSpc>
            </a:pPr>
            <a:r>
              <a:rPr lang="en-US" sz="2800" dirty="0"/>
              <a:t>The Soviet Union became involved in the Korean War. </a:t>
            </a:r>
          </a:p>
          <a:p>
            <a:pPr lvl="2">
              <a:lnSpc>
                <a:spcPct val="100000"/>
              </a:lnSpc>
            </a:pPr>
            <a:r>
              <a:rPr lang="en-US" sz="2400" dirty="0"/>
              <a:t>“It must be assumed that [Stalin] would have done so at least as readily had nuclear weapons not existed.”</a:t>
            </a:r>
          </a:p>
          <a:p>
            <a:pPr lvl="1">
              <a:lnSpc>
                <a:spcPct val="100000"/>
              </a:lnSpc>
            </a:pPr>
            <a:r>
              <a:rPr lang="en-US" sz="2800" dirty="0"/>
              <a:t>The US did not handedly succeed. </a:t>
            </a:r>
          </a:p>
          <a:p>
            <a:endParaRPr lang="en-US" dirty="0"/>
          </a:p>
        </p:txBody>
      </p:sp>
    </p:spTree>
    <p:extLst>
      <p:ext uri="{BB962C8B-B14F-4D97-AF65-F5344CB8AC3E}">
        <p14:creationId xmlns:p14="http://schemas.microsoft.com/office/powerpoint/2010/main" val="2954780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1831E-72FE-42A7-A486-A02CC5E02088}"/>
              </a:ext>
            </a:extLst>
          </p:cNvPr>
          <p:cNvSpPr>
            <a:spLocks noGrp="1"/>
          </p:cNvSpPr>
          <p:nvPr>
            <p:ph type="title"/>
          </p:nvPr>
        </p:nvSpPr>
        <p:spPr/>
        <p:txBody>
          <a:bodyPr>
            <a:normAutofit/>
          </a:bodyPr>
          <a:lstStyle/>
          <a:p>
            <a:r>
              <a:rPr lang="en-US" sz="7200" dirty="0"/>
              <a:t>The Cold War</a:t>
            </a:r>
          </a:p>
        </p:txBody>
      </p:sp>
      <p:sp>
        <p:nvSpPr>
          <p:cNvPr id="3" name="Content Placeholder 2">
            <a:extLst>
              <a:ext uri="{FF2B5EF4-FFF2-40B4-BE49-F238E27FC236}">
                <a16:creationId xmlns:a16="http://schemas.microsoft.com/office/drawing/2014/main" id="{CBB6441C-ADB0-412F-86DD-87A65DCF84F9}"/>
              </a:ext>
            </a:extLst>
          </p:cNvPr>
          <p:cNvSpPr>
            <a:spLocks noGrp="1"/>
          </p:cNvSpPr>
          <p:nvPr>
            <p:ph idx="1"/>
          </p:nvPr>
        </p:nvSpPr>
        <p:spPr/>
        <p:txBody>
          <a:bodyPr>
            <a:normAutofit/>
          </a:bodyPr>
          <a:lstStyle/>
          <a:p>
            <a:pPr>
              <a:lnSpc>
                <a:spcPct val="100000"/>
              </a:lnSpc>
            </a:pPr>
            <a:r>
              <a:rPr lang="en-US" sz="3200" dirty="0"/>
              <a:t>Prenuclear Thinking</a:t>
            </a:r>
          </a:p>
          <a:p>
            <a:pPr lvl="1">
              <a:lnSpc>
                <a:spcPct val="100000"/>
              </a:lnSpc>
            </a:pPr>
            <a:r>
              <a:rPr lang="en-US" sz="2800" dirty="0"/>
              <a:t>NATO, Alliances </a:t>
            </a:r>
          </a:p>
          <a:p>
            <a:pPr lvl="1">
              <a:lnSpc>
                <a:spcPct val="100000"/>
              </a:lnSpc>
            </a:pPr>
            <a:r>
              <a:rPr lang="en-US" sz="2800" dirty="0"/>
              <a:t>“The advent of nuclear weapons had not influenced the American determination to restore the European balance of power. It was, in fact, an objective which the United States would have had an even greater incentive to undertake if the fission bomb had not been developed."</a:t>
            </a:r>
          </a:p>
        </p:txBody>
      </p:sp>
    </p:spTree>
    <p:extLst>
      <p:ext uri="{BB962C8B-B14F-4D97-AF65-F5344CB8AC3E}">
        <p14:creationId xmlns:p14="http://schemas.microsoft.com/office/powerpoint/2010/main" val="386905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C97BD-D56C-4985-984E-4B76D184A7F9}"/>
              </a:ext>
            </a:extLst>
          </p:cNvPr>
          <p:cNvSpPr>
            <a:spLocks noGrp="1"/>
          </p:cNvSpPr>
          <p:nvPr>
            <p:ph type="ctrTitle"/>
          </p:nvPr>
        </p:nvSpPr>
        <p:spPr>
          <a:xfrm>
            <a:off x="1112230" y="457200"/>
            <a:ext cx="9964364" cy="2926080"/>
          </a:xfrm>
        </p:spPr>
        <p:txBody>
          <a:bodyPr>
            <a:noAutofit/>
          </a:bodyPr>
          <a:lstStyle/>
          <a:p>
            <a:r>
              <a:rPr lang="en-US" sz="4800" dirty="0"/>
              <a:t>“nuclear weapons have</a:t>
            </a:r>
            <a:br>
              <a:rPr lang="en-US" sz="4800" dirty="0"/>
            </a:br>
            <a:r>
              <a:rPr lang="en-US" sz="4800" dirty="0"/>
              <a:t> changed little except our way of talking, gesturing, and spending money.”</a:t>
            </a:r>
          </a:p>
        </p:txBody>
      </p:sp>
    </p:spTree>
    <p:extLst>
      <p:ext uri="{BB962C8B-B14F-4D97-AF65-F5344CB8AC3E}">
        <p14:creationId xmlns:p14="http://schemas.microsoft.com/office/powerpoint/2010/main" val="4022620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2A914C-ED64-42D0-8FDD-23D9688DC39F}"/>
              </a:ext>
            </a:extLst>
          </p:cNvPr>
          <p:cNvSpPr>
            <a:spLocks noGrp="1"/>
          </p:cNvSpPr>
          <p:nvPr>
            <p:ph idx="1"/>
          </p:nvPr>
        </p:nvSpPr>
        <p:spPr>
          <a:xfrm>
            <a:off x="684212" y="838200"/>
            <a:ext cx="10328791" cy="6324600"/>
          </a:xfrm>
        </p:spPr>
        <p:txBody>
          <a:bodyPr>
            <a:normAutofit/>
          </a:bodyPr>
          <a:lstStyle/>
          <a:p>
            <a:pPr>
              <a:lnSpc>
                <a:spcPct val="100000"/>
              </a:lnSpc>
            </a:pPr>
            <a:r>
              <a:rPr lang="en-US" sz="2800" dirty="0"/>
              <a:t>Crisis Stability </a:t>
            </a:r>
          </a:p>
          <a:p>
            <a:pPr lvl="1">
              <a:lnSpc>
                <a:spcPct val="100000"/>
              </a:lnSpc>
            </a:pPr>
            <a:r>
              <a:rPr lang="en-US" sz="2400" dirty="0"/>
              <a:t>the notion that it is desirable for both sides in a crisis to be so secure that each is able to wait out a surprise attack fully confident that it would be able to respond with a punishing counterattack</a:t>
            </a:r>
          </a:p>
          <a:p>
            <a:pPr>
              <a:lnSpc>
                <a:spcPct val="100000"/>
              </a:lnSpc>
            </a:pPr>
            <a:r>
              <a:rPr lang="en-US" sz="2800" dirty="0"/>
              <a:t>General Stability </a:t>
            </a:r>
          </a:p>
          <a:p>
            <a:pPr lvl="1">
              <a:lnSpc>
                <a:spcPct val="100000"/>
              </a:lnSpc>
            </a:pPr>
            <a:r>
              <a:rPr lang="en-US" sz="2400" dirty="0"/>
              <a:t>concerned with balance derived from broader needs, desires, and concerns</a:t>
            </a:r>
          </a:p>
          <a:p>
            <a:pPr marL="274238" lvl="1" indent="0">
              <a:lnSpc>
                <a:spcPct val="100000"/>
              </a:lnSpc>
              <a:buNone/>
            </a:pPr>
            <a:endParaRPr lang="en-US" sz="1000" dirty="0"/>
          </a:p>
          <a:p>
            <a:pPr marL="274238" lvl="1" indent="0">
              <a:lnSpc>
                <a:spcPct val="100000"/>
              </a:lnSpc>
              <a:buNone/>
            </a:pPr>
            <a:r>
              <a:rPr lang="en-US" sz="2800" dirty="0"/>
              <a:t>General Stability  prevails when two powers, taking all potential benefits, costs, and risks into account, greatly prefer peace to war whether crisis stability exists or not. </a:t>
            </a:r>
          </a:p>
          <a:p>
            <a:pPr>
              <a:lnSpc>
                <a:spcPct val="100000"/>
              </a:lnSpc>
            </a:pPr>
            <a:r>
              <a:rPr lang="en-US" sz="2800" dirty="0"/>
              <a:t>The </a:t>
            </a:r>
            <a:r>
              <a:rPr lang="en-US" sz="2800" dirty="0" err="1"/>
              <a:t>Hollandization</a:t>
            </a:r>
            <a:r>
              <a:rPr lang="en-US" sz="2800" dirty="0"/>
              <a:t> Phenomenon</a:t>
            </a:r>
          </a:p>
          <a:p>
            <a:pPr marL="274238" lvl="1" indent="0">
              <a:lnSpc>
                <a:spcPct val="100000"/>
              </a:lnSpc>
              <a:buNone/>
            </a:pPr>
            <a:endParaRPr lang="en-US" sz="2800" dirty="0"/>
          </a:p>
        </p:txBody>
      </p:sp>
    </p:spTree>
    <p:extLst>
      <p:ext uri="{BB962C8B-B14F-4D97-AF65-F5344CB8AC3E}">
        <p14:creationId xmlns:p14="http://schemas.microsoft.com/office/powerpoint/2010/main" val="2731956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A74BC-D604-466D-A428-A660FF15A130}"/>
              </a:ext>
            </a:extLst>
          </p:cNvPr>
          <p:cNvSpPr>
            <a:spLocks noGrp="1"/>
          </p:cNvSpPr>
          <p:nvPr>
            <p:ph type="ctrTitle"/>
          </p:nvPr>
        </p:nvSpPr>
        <p:spPr>
          <a:xfrm>
            <a:off x="1109691" y="882376"/>
            <a:ext cx="9964364" cy="2394224"/>
          </a:xfrm>
        </p:spPr>
        <p:txBody>
          <a:bodyPr/>
          <a:lstStyle/>
          <a:p>
            <a:r>
              <a:rPr lang="en-US" dirty="0"/>
              <a:t>Questions?</a:t>
            </a:r>
          </a:p>
        </p:txBody>
      </p:sp>
    </p:spTree>
    <p:extLst>
      <p:ext uri="{BB962C8B-B14F-4D97-AF65-F5344CB8AC3E}">
        <p14:creationId xmlns:p14="http://schemas.microsoft.com/office/powerpoint/2010/main" val="1106763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sis">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ppt/theme/theme2.xml><?xml version="1.0" encoding="utf-8"?>
<a:theme xmlns:a="http://schemas.openxmlformats.org/drawingml/2006/main" name="Office Theme">
  <a:themeElements>
    <a:clrScheme name="Earthtones_16x9">
      <a:dk1>
        <a:srgbClr val="652825"/>
      </a:dk1>
      <a:lt1>
        <a:sysClr val="window" lastClr="FFFFFF"/>
      </a:lt1>
      <a:dk2>
        <a:srgbClr val="000000"/>
      </a:dk2>
      <a:lt2>
        <a:srgbClr val="F5DD8F"/>
      </a:lt2>
      <a:accent1>
        <a:srgbClr val="A2C838"/>
      </a:accent1>
      <a:accent2>
        <a:srgbClr val="F68E20"/>
      </a:accent2>
      <a:accent3>
        <a:srgbClr val="38B0B6"/>
      </a:accent3>
      <a:accent4>
        <a:srgbClr val="E95020"/>
      </a:accent4>
      <a:accent5>
        <a:srgbClr val="E0B12C"/>
      </a:accent5>
      <a:accent6>
        <a:srgbClr val="985A34"/>
      </a:accent6>
      <a:hlink>
        <a:srgbClr val="F68E20"/>
      </a:hlink>
      <a:folHlink>
        <a:srgbClr val="727272"/>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Earthtones_16x9">
      <a:dk1>
        <a:srgbClr val="652825"/>
      </a:dk1>
      <a:lt1>
        <a:sysClr val="window" lastClr="FFFFFF"/>
      </a:lt1>
      <a:dk2>
        <a:srgbClr val="000000"/>
      </a:dk2>
      <a:lt2>
        <a:srgbClr val="F5DD8F"/>
      </a:lt2>
      <a:accent1>
        <a:srgbClr val="A2C838"/>
      </a:accent1>
      <a:accent2>
        <a:srgbClr val="F68E20"/>
      </a:accent2>
      <a:accent3>
        <a:srgbClr val="38B0B6"/>
      </a:accent3>
      <a:accent4>
        <a:srgbClr val="E95020"/>
      </a:accent4>
      <a:accent5>
        <a:srgbClr val="E0B12C"/>
      </a:accent5>
      <a:accent6>
        <a:srgbClr val="985A34"/>
      </a:accent6>
      <a:hlink>
        <a:srgbClr val="F68E20"/>
      </a:hlink>
      <a:folHlink>
        <a:srgbClr val="727272"/>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0661D01-5C9C-48FA-9887-83B1E66B59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2179</Words>
  <Application>Microsoft Office PowerPoint</Application>
  <PresentationFormat>Custom</PresentationFormat>
  <Paragraphs>109</Paragraphs>
  <Slides>23</Slides>
  <Notes>10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23</vt:i4>
      </vt:variant>
    </vt:vector>
  </HeadingPairs>
  <TitlesOfParts>
    <vt:vector size="25" baseType="lpstr">
      <vt:lpstr>Corbel</vt:lpstr>
      <vt:lpstr>Basis</vt:lpstr>
      <vt:lpstr>Nuclear Skepticism</vt:lpstr>
      <vt:lpstr>The Perils of Proliferation: Organization Theory, Deterrence Theory, and the Spread of Nuclear Weapons</vt:lpstr>
      <vt:lpstr>PowerPoint Presentation</vt:lpstr>
      <vt:lpstr>Central  arguments </vt:lpstr>
      <vt:lpstr>Professional military organizations, if left on their own, are unlikely to fulfill the operational requirements for rational nuclear deterrence.</vt:lpstr>
      <vt:lpstr>Such organizational proclivities can be effectively countered only by tight and sustained civilian control of the military. </vt:lpstr>
      <vt:lpstr>Major Requirements for Stable nuclear deterrence</vt:lpstr>
      <vt:lpstr>1) There must not be a preventive war during the transition period when one state has nuclear weapons and the other state is building, but has not yet achieved, a nuclear capability</vt:lpstr>
      <vt:lpstr>PowerPoint Presentation</vt:lpstr>
      <vt:lpstr>2) Both states must develop not just the ability to inflict unacceptable damage to the other side, but also a sufficient degree of "second-strike" invulnerability so that its forces could retaliate if attacked first.</vt:lpstr>
      <vt:lpstr>PowerPoint Presentation</vt:lpstr>
      <vt:lpstr>3) The nuclear arsenals must not be prone to accidental or unauthorized use. </vt:lpstr>
      <vt:lpstr>PowerPoint Presentation</vt:lpstr>
      <vt:lpstr>“A world with more nuclear-armed states may be our fate, but it should not be our goal.”</vt:lpstr>
      <vt:lpstr>Questions?</vt:lpstr>
      <vt:lpstr>The Essential Irrelevance of Nuclear Weapons: Stability in the Postwar World</vt:lpstr>
      <vt:lpstr>“Nuclear weapons neither crucially define a fundamental stability nor threaten severely to disturb it.”</vt:lpstr>
      <vt:lpstr>Non-Nuclear Factors </vt:lpstr>
      <vt:lpstr>The Korean War </vt:lpstr>
      <vt:lpstr>The Cold War</vt:lpstr>
      <vt:lpstr>“nuclear weapons have  changed little except our way of talking, gesturing, and spending money.”</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2018-01-28T22:22:46Z</dcterms:created>
  <dcterms:modified xsi:type="dcterms:W3CDTF">2018-01-29T06:55:25Z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TC028010659991</vt:lpwstr>
  </property>
</Properties>
</file>