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55"/>
  </p:normalViewPr>
  <p:slideViewPr>
    <p:cSldViewPr snapToGrid="0" snapToObjects="1">
      <p:cViewPr varScale="1">
        <p:scale>
          <a:sx n="76" d="100"/>
          <a:sy n="76" d="100"/>
        </p:scale>
        <p:origin x="216" y="5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48A87A34-81AB-432B-8DAE-1953F412C126}" type="datetimeFigureOut">
              <a:rPr lang="en-US" smtClean="0"/>
              <a:pPr/>
              <a:t>1/21/18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6D22F896-40B5-4ADD-8801-0D06FADFA095}"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1/21/18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1/21/18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1/21/18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1/21/18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1/21/18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1/21/18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1/21/18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1/21/18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1/21/18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30383393"/>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748" y="2169994"/>
            <a:ext cx="8679915" cy="3179928"/>
          </a:xfrm>
        </p:spPr>
        <p:txBody>
          <a:bodyPr>
            <a:normAutofit/>
          </a:bodyPr>
          <a:lstStyle/>
          <a:p>
            <a:pPr algn="l"/>
            <a:r>
              <a:rPr lang="en-US" sz="2800" dirty="0" smtClean="0"/>
              <a:t>Kyle Beardsley and Victor </a:t>
            </a:r>
            <a:r>
              <a:rPr lang="en-US" sz="2800" dirty="0" err="1" smtClean="0"/>
              <a:t>Asal</a:t>
            </a:r>
            <a:r>
              <a:rPr lang="en-US" sz="2800" dirty="0" smtClean="0"/>
              <a:t>: </a:t>
            </a:r>
            <a:br>
              <a:rPr lang="en-US" sz="2800" dirty="0" smtClean="0"/>
            </a:br>
            <a:r>
              <a:rPr lang="en-US" sz="2800" dirty="0" smtClean="0"/>
              <a:t>	</a:t>
            </a:r>
            <a:r>
              <a:rPr lang="en-US" sz="2800" cap="none" dirty="0" smtClean="0"/>
              <a:t>Winning With The Bomb</a:t>
            </a:r>
            <a:r>
              <a:rPr lang="en-US" sz="2800" dirty="0" smtClean="0"/>
              <a:t/>
            </a:r>
            <a:br>
              <a:rPr lang="en-US" sz="2800" dirty="0" smtClean="0"/>
            </a:br>
            <a:r>
              <a:rPr lang="en-US" sz="2800" dirty="0"/>
              <a:t/>
            </a:r>
            <a:br>
              <a:rPr lang="en-US" sz="2800" dirty="0"/>
            </a:br>
            <a:r>
              <a:rPr lang="en-US" sz="2800" dirty="0" smtClean="0"/>
              <a:t>Matthew </a:t>
            </a:r>
            <a:r>
              <a:rPr lang="en-US" sz="2800" dirty="0" err="1" smtClean="0"/>
              <a:t>Kroenig</a:t>
            </a:r>
            <a:r>
              <a:rPr lang="en-US" sz="2800" dirty="0" smtClean="0"/>
              <a:t>:</a:t>
            </a:r>
            <a:r>
              <a:rPr lang="en-US" sz="2800" dirty="0"/>
              <a:t> </a:t>
            </a:r>
            <a:r>
              <a:rPr lang="en-US" sz="2800" dirty="0" smtClean="0"/>
              <a:t/>
            </a:r>
            <a:br>
              <a:rPr lang="en-US" sz="2800" dirty="0" smtClean="0"/>
            </a:br>
            <a:r>
              <a:rPr lang="en-US" sz="2800" dirty="0" smtClean="0"/>
              <a:t>	</a:t>
            </a:r>
            <a:r>
              <a:rPr lang="en-US" sz="2800" cap="none" dirty="0" smtClean="0"/>
              <a:t>Nuclear Superiority And The Balance Of Resolve: 	Explaining Nuclear Crisis Outcomes</a:t>
            </a:r>
            <a:br>
              <a:rPr lang="en-US" sz="2800" cap="none" dirty="0" smtClean="0"/>
            </a:br>
            <a:endParaRPr lang="en-US" sz="2800" dirty="0"/>
          </a:p>
        </p:txBody>
      </p:sp>
      <p:sp>
        <p:nvSpPr>
          <p:cNvPr id="3" name="Subtitle 2"/>
          <p:cNvSpPr>
            <a:spLocks noGrp="1"/>
          </p:cNvSpPr>
          <p:nvPr>
            <p:ph type="subTitle" idx="1"/>
          </p:nvPr>
        </p:nvSpPr>
        <p:spPr>
          <a:xfrm>
            <a:off x="1759236" y="1460310"/>
            <a:ext cx="8673427" cy="315659"/>
          </a:xfrm>
        </p:spPr>
        <p:txBody>
          <a:bodyPr>
            <a:normAutofit fontScale="92500" lnSpcReduction="20000"/>
          </a:bodyPr>
          <a:lstStyle/>
          <a:p>
            <a:r>
              <a:rPr lang="en-US" dirty="0" smtClean="0"/>
              <a:t>January 22</a:t>
            </a:r>
            <a:r>
              <a:rPr lang="en-US" baseline="30000" dirty="0" smtClean="0"/>
              <a:t>nd</a:t>
            </a:r>
            <a:r>
              <a:rPr lang="en-US" dirty="0" smtClean="0"/>
              <a:t>, 2018</a:t>
            </a:r>
            <a:endParaRPr lang="en-US" dirty="0"/>
          </a:p>
        </p:txBody>
      </p:sp>
    </p:spTree>
    <p:extLst>
      <p:ext uri="{BB962C8B-B14F-4D97-AF65-F5344CB8AC3E}">
        <p14:creationId xmlns:p14="http://schemas.microsoft.com/office/powerpoint/2010/main" val="17275201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WINNING WITH THE BOMB</a:t>
            </a:r>
            <a:endParaRPr lang="en-US" cap="none" dirty="0"/>
          </a:p>
        </p:txBody>
      </p:sp>
      <p:sp>
        <p:nvSpPr>
          <p:cNvPr id="3" name="Content Placeholder 2"/>
          <p:cNvSpPr>
            <a:spLocks noGrp="1"/>
          </p:cNvSpPr>
          <p:nvPr>
            <p:ph idx="1"/>
          </p:nvPr>
        </p:nvSpPr>
        <p:spPr>
          <a:xfrm>
            <a:off x="685801" y="2142067"/>
            <a:ext cx="10131425" cy="4326972"/>
          </a:xfrm>
        </p:spPr>
        <p:txBody>
          <a:bodyPr/>
          <a:lstStyle/>
          <a:p>
            <a:pPr marL="0" indent="0" algn="ctr">
              <a:buNone/>
            </a:pPr>
            <a:r>
              <a:rPr lang="en-US" dirty="0" smtClean="0"/>
              <a:t>What is the overarching idea behind the article?</a:t>
            </a:r>
          </a:p>
          <a:p>
            <a:pPr marL="0" indent="0" algn="ctr">
              <a:buNone/>
            </a:pPr>
            <a:endParaRPr lang="en-US" dirty="0" smtClean="0"/>
          </a:p>
          <a:p>
            <a:pPr marL="0" indent="0" algn="ctr">
              <a:buNone/>
            </a:pPr>
            <a:r>
              <a:rPr lang="en-US" i="1" dirty="0" smtClean="0"/>
              <a:t>Do nuclear states actually benefit from having their weapons?</a:t>
            </a:r>
          </a:p>
          <a:p>
            <a:pPr marL="0" indent="0" algn="ctr">
              <a:buNone/>
            </a:pPr>
            <a:r>
              <a:rPr lang="en-US" i="1" dirty="0" smtClean="0"/>
              <a:t>Do they contribute to bargaining success in crises where nuclear weapons are not used?</a:t>
            </a:r>
          </a:p>
          <a:p>
            <a:pPr marL="0" indent="0" algn="ctr">
              <a:buNone/>
            </a:pPr>
            <a:endParaRPr lang="en-US" i="1" dirty="0"/>
          </a:p>
          <a:p>
            <a:pPr marL="0" indent="0" algn="ctr">
              <a:buNone/>
            </a:pPr>
            <a:r>
              <a:rPr lang="en-US" dirty="0" smtClean="0"/>
              <a:t>What about nuclear deterrence theory?</a:t>
            </a:r>
          </a:p>
          <a:p>
            <a:pPr marL="0" indent="0" algn="ctr">
              <a:buNone/>
            </a:pPr>
            <a:endParaRPr lang="en-US" dirty="0"/>
          </a:p>
          <a:p>
            <a:pPr marL="0" indent="0" algn="ctr">
              <a:buNone/>
            </a:pPr>
            <a:r>
              <a:rPr lang="en-US" i="1" dirty="0" smtClean="0"/>
              <a:t>Retaliation</a:t>
            </a:r>
          </a:p>
          <a:p>
            <a:pPr marL="0" indent="0" algn="ctr">
              <a:buNone/>
            </a:pPr>
            <a:r>
              <a:rPr lang="en-US" i="1" dirty="0" smtClean="0"/>
              <a:t>M.A.D. (Mutually Assured Destruction)</a:t>
            </a:r>
          </a:p>
          <a:p>
            <a:pPr lvl="1"/>
            <a:endParaRPr lang="en-US" i="1" dirty="0"/>
          </a:p>
        </p:txBody>
      </p:sp>
    </p:spTree>
    <p:extLst>
      <p:ext uri="{BB962C8B-B14F-4D97-AF65-F5344CB8AC3E}">
        <p14:creationId xmlns:p14="http://schemas.microsoft.com/office/powerpoint/2010/main" val="56480484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WINNING WITH THE BOMB</a:t>
            </a:r>
            <a:endParaRPr lang="en-US" cap="none" dirty="0"/>
          </a:p>
        </p:txBody>
      </p:sp>
      <p:sp>
        <p:nvSpPr>
          <p:cNvPr id="3" name="Content Placeholder 2"/>
          <p:cNvSpPr>
            <a:spLocks noGrp="1"/>
          </p:cNvSpPr>
          <p:nvPr>
            <p:ph idx="1"/>
          </p:nvPr>
        </p:nvSpPr>
        <p:spPr/>
        <p:txBody>
          <a:bodyPr>
            <a:normAutofit/>
          </a:bodyPr>
          <a:lstStyle/>
          <a:p>
            <a:pPr marL="0" indent="0" algn="ctr">
              <a:buNone/>
            </a:pPr>
            <a:r>
              <a:rPr lang="en-US" dirty="0" smtClean="0"/>
              <a:t>Theoretical Paradox: </a:t>
            </a:r>
          </a:p>
          <a:p>
            <a:pPr marL="457200" lvl="1" indent="0" algn="ctr">
              <a:buNone/>
            </a:pPr>
            <a:endParaRPr lang="en-US" sz="1800" dirty="0" smtClean="0"/>
          </a:p>
          <a:p>
            <a:pPr marL="457200" lvl="1" indent="0" algn="ctr">
              <a:buNone/>
            </a:pPr>
            <a:r>
              <a:rPr lang="en-US" sz="1800" dirty="0" smtClean="0"/>
              <a:t>When nonnuclear states face nuclear opponents, the cost of all out, unrestrained war is enormous.</a:t>
            </a:r>
          </a:p>
          <a:p>
            <a:pPr marL="457200" lvl="1" indent="0" algn="ctr">
              <a:buNone/>
            </a:pPr>
            <a:endParaRPr lang="en-US" sz="1800" b="1" i="1" dirty="0" smtClean="0"/>
          </a:p>
          <a:p>
            <a:pPr marL="457200" lvl="1" indent="0" algn="ctr">
              <a:buNone/>
            </a:pPr>
            <a:r>
              <a:rPr lang="en-US" sz="1800" b="1" i="1" dirty="0" smtClean="0"/>
              <a:t>However</a:t>
            </a:r>
            <a:r>
              <a:rPr lang="en-US" sz="1800" b="1" dirty="0" smtClean="0"/>
              <a:t>, </a:t>
            </a:r>
            <a:r>
              <a:rPr lang="en-US" sz="1800" dirty="0" smtClean="0"/>
              <a:t>the probability of all out war decreases when a nonnuclear actor faces a state with nuclear weapons. </a:t>
            </a:r>
            <a:r>
              <a:rPr lang="en-US" sz="1800" b="1" dirty="0" smtClean="0"/>
              <a:t>Why might or might not this be the case? </a:t>
            </a:r>
            <a:endParaRPr lang="en-US" sz="1800" b="1" dirty="0"/>
          </a:p>
        </p:txBody>
      </p:sp>
    </p:spTree>
    <p:extLst>
      <p:ext uri="{BB962C8B-B14F-4D97-AF65-F5344CB8AC3E}">
        <p14:creationId xmlns:p14="http://schemas.microsoft.com/office/powerpoint/2010/main" val="882839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WINNING WITH THE BOMB</a:t>
            </a:r>
            <a:endParaRPr lang="en-US" cap="none" dirty="0"/>
          </a:p>
        </p:txBody>
      </p:sp>
      <p:sp>
        <p:nvSpPr>
          <p:cNvPr id="3" name="Content Placeholder 2"/>
          <p:cNvSpPr>
            <a:spLocks noGrp="1"/>
          </p:cNvSpPr>
          <p:nvPr>
            <p:ph idx="1"/>
          </p:nvPr>
        </p:nvSpPr>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So what’s the puzzle, then?</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We do not know if, in reality, states actually behave as though expected costs are proportional to their adversary’s nuclear capabilities.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smtClean="0"/>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Does possessing nuclear weapons have an effect on an actor’s ability to bargain in a crisis?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smtClean="0"/>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The key here is determining the expected cost of the conflict.</a:t>
            </a:r>
          </a:p>
        </p:txBody>
      </p:sp>
    </p:spTree>
    <p:extLst>
      <p:ext uri="{BB962C8B-B14F-4D97-AF65-F5344CB8AC3E}">
        <p14:creationId xmlns:p14="http://schemas.microsoft.com/office/powerpoint/2010/main" val="21097166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WINNING WITH THE BOMB</a:t>
            </a:r>
            <a:endParaRPr lang="en-US" cap="none" dirty="0"/>
          </a:p>
        </p:txBody>
      </p:sp>
      <p:sp>
        <p:nvSpPr>
          <p:cNvPr id="3" name="Content Placeholder 2"/>
          <p:cNvSpPr>
            <a:spLocks noGrp="1"/>
          </p:cNvSpPr>
          <p:nvPr>
            <p:ph idx="1"/>
          </p:nvPr>
        </p:nvSpPr>
        <p:spPr>
          <a:xfrm>
            <a:off x="685801" y="1608667"/>
            <a:ext cx="10131425" cy="4961466"/>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H1:</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Nuclear weapons states are more likely to prevail in gaining concessions or convincing an opponent to back down in their crises than are nonnuclear states.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H2:</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Opponents of nuclear weapons states are more likely to end crises sooner than opponents of nonnuclear weapons states.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Keep in mind that both of these hypotheses involve </a:t>
            </a:r>
            <a:r>
              <a:rPr lang="en-US" b="1" u="sng" dirty="0" smtClean="0"/>
              <a:t>one nuclear actor</a:t>
            </a:r>
            <a:r>
              <a:rPr lang="en-US" b="1" dirty="0" smtClean="0"/>
              <a:t> and </a:t>
            </a:r>
            <a:r>
              <a:rPr lang="en-US" b="1" u="sng" dirty="0" smtClean="0"/>
              <a:t>one nonnuclear actor</a:t>
            </a:r>
            <a:r>
              <a:rPr lang="en-US" dirty="0" smtClean="0"/>
              <a:t> (asymmetric dyad)</a:t>
            </a:r>
            <a:r>
              <a:rPr lang="en-US" b="1" dirty="0" smtClean="0"/>
              <a: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b="1" dirty="0"/>
          </a:p>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What are some possible explanations for these hypotheses? </a:t>
            </a:r>
          </a:p>
        </p:txBody>
      </p:sp>
    </p:spTree>
    <p:extLst>
      <p:ext uri="{BB962C8B-B14F-4D97-AF65-F5344CB8AC3E}">
        <p14:creationId xmlns:p14="http://schemas.microsoft.com/office/powerpoint/2010/main" val="3456743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WINNING WITH THE BOMB</a:t>
            </a:r>
            <a:endParaRPr lang="en-US" cap="none" dirty="0"/>
          </a:p>
        </p:txBody>
      </p:sp>
      <p:sp>
        <p:nvSpPr>
          <p:cNvPr id="3" name="Content Placeholder 2"/>
          <p:cNvSpPr>
            <a:spLocks noGrp="1"/>
          </p:cNvSpPr>
          <p:nvPr>
            <p:ph idx="1"/>
          </p:nvPr>
        </p:nvSpPr>
        <p:spPr>
          <a:xfrm>
            <a:off x="685801" y="1591733"/>
            <a:ext cx="10131425" cy="4834468"/>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H3:</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Nuclear weapons </a:t>
            </a:r>
            <a:r>
              <a:rPr lang="en-US" i="1" dirty="0"/>
              <a:t>s</a:t>
            </a:r>
            <a:r>
              <a:rPr lang="en-US" i="1" dirty="0" smtClean="0"/>
              <a:t>tates in symmetric dyads are less likely to prevail in their crises than those in asymmetric dyads.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H4:</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Opponents of nuclear weapons states in symmetric dyads are less likely to end their crises sooner than those in asymmetric dyads.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Both of these hypotheses involve </a:t>
            </a:r>
            <a:r>
              <a:rPr lang="en-US" b="1" u="sng" dirty="0" smtClean="0"/>
              <a:t>two nuclear actors</a:t>
            </a:r>
            <a:r>
              <a:rPr lang="en-US" dirty="0" smtClean="0"/>
              <a:t> (symmetric dyad)</a:t>
            </a:r>
            <a:r>
              <a:rPr lang="en-US" b="1" dirty="0" smtClean="0"/>
              <a:t>.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b="1" dirty="0"/>
          </a:p>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What are some possible explanations for these hypotheses? </a:t>
            </a:r>
            <a:endParaRPr lang="en-US" dirty="0"/>
          </a:p>
        </p:txBody>
      </p:sp>
    </p:spTree>
    <p:extLst>
      <p:ext uri="{BB962C8B-B14F-4D97-AF65-F5344CB8AC3E}">
        <p14:creationId xmlns:p14="http://schemas.microsoft.com/office/powerpoint/2010/main" val="691538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WINNING WITH THE BOMB</a:t>
            </a:r>
            <a:endParaRPr lang="en-US" cap="none" dirty="0"/>
          </a:p>
        </p:txBody>
      </p:sp>
      <p:sp>
        <p:nvSpPr>
          <p:cNvPr id="3" name="Content Placeholder 2"/>
          <p:cNvSpPr>
            <a:spLocks noGrp="1"/>
          </p:cNvSpPr>
          <p:nvPr>
            <p:ph idx="1"/>
          </p:nvPr>
        </p:nvSpPr>
        <p:spPr>
          <a:xfrm>
            <a:off x="685801" y="1710267"/>
            <a:ext cx="10131425" cy="4165600"/>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H5:</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Nuclear weapons states in asymmetric dyads will be more prone to prevail and to face shorter crises when salience is high.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Salience is the severity of the conflict (how much is at stake).</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What are some possible explanations for this hypothesis?</a:t>
            </a:r>
            <a:endParaRPr lang="en-US" dirty="0"/>
          </a:p>
        </p:txBody>
      </p:sp>
    </p:spTree>
    <p:extLst>
      <p:ext uri="{BB962C8B-B14F-4D97-AF65-F5344CB8AC3E}">
        <p14:creationId xmlns:p14="http://schemas.microsoft.com/office/powerpoint/2010/main" val="993815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WINNING WITH THE BOMB</a:t>
            </a:r>
            <a:endParaRPr lang="en-US" cap="none" dirty="0"/>
          </a:p>
        </p:txBody>
      </p:sp>
      <p:sp>
        <p:nvSpPr>
          <p:cNvPr id="3" name="Content Placeholder 2"/>
          <p:cNvSpPr>
            <a:spLocks noGrp="1"/>
          </p:cNvSpPr>
          <p:nvPr>
            <p:ph idx="1"/>
          </p:nvPr>
        </p:nvSpPr>
        <p:spPr>
          <a:xfrm>
            <a:off x="685801" y="2142067"/>
            <a:ext cx="11302999" cy="3649133"/>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Independent Variables: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Does the state have nuclear weapons?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What is the salience of the conflict or crisis?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Dependent Variables: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1.)  </a:t>
            </a:r>
            <a:r>
              <a:rPr lang="en-US" i="1" dirty="0" smtClean="0"/>
              <a:t>Does the actor prevail in winning the conflict and gaining concessions or convincing their opponent to back down?</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smtClean="0"/>
          </a:p>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2.)  </a:t>
            </a:r>
            <a:r>
              <a:rPr lang="en-US" i="1" dirty="0" smtClean="0"/>
              <a:t>How fast is the conflict settled/what is its duration? </a:t>
            </a:r>
            <a:endParaRPr lang="en-US" dirty="0"/>
          </a:p>
        </p:txBody>
      </p:sp>
    </p:spTree>
    <p:extLst>
      <p:ext uri="{BB962C8B-B14F-4D97-AF65-F5344CB8AC3E}">
        <p14:creationId xmlns:p14="http://schemas.microsoft.com/office/powerpoint/2010/main" val="6628933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Winning with the bomb</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15796" y="2141537"/>
            <a:ext cx="7956441" cy="4326996"/>
          </a:xfrm>
        </p:spPr>
      </p:pic>
    </p:spTree>
    <p:extLst>
      <p:ext uri="{BB962C8B-B14F-4D97-AF65-F5344CB8AC3E}">
        <p14:creationId xmlns:p14="http://schemas.microsoft.com/office/powerpoint/2010/main" val="13122355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Winning with the bomb</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1" y="1736262"/>
            <a:ext cx="5014446" cy="4833871"/>
          </a:xfrm>
        </p:spPr>
      </p:pic>
      <p:sp>
        <p:nvSpPr>
          <p:cNvPr id="5" name="TextBox 4"/>
          <p:cNvSpPr txBox="1"/>
          <p:nvPr/>
        </p:nvSpPr>
        <p:spPr>
          <a:xfrm>
            <a:off x="6350000" y="1811867"/>
            <a:ext cx="5266267" cy="4247317"/>
          </a:xfrm>
          <a:prstGeom prst="rect">
            <a:avLst/>
          </a:prstGeom>
          <a:noFill/>
        </p:spPr>
        <p:txBody>
          <a:bodyPr wrap="square" rtlCol="0">
            <a:spAutoFit/>
          </a:bodyPr>
          <a:lstStyle/>
          <a:p>
            <a:r>
              <a:rPr lang="en-US" dirty="0" smtClean="0"/>
              <a:t>1.) This table models the outcomes and salience of conflicts in both symmetric and asymmetric dyads.</a:t>
            </a:r>
          </a:p>
          <a:p>
            <a:endParaRPr lang="en-US" dirty="0"/>
          </a:p>
          <a:p>
            <a:r>
              <a:rPr lang="en-US" dirty="0" smtClean="0"/>
              <a:t>2.) We see support for H1, H2, H3 and H5. </a:t>
            </a:r>
          </a:p>
          <a:p>
            <a:endParaRPr lang="en-US" dirty="0"/>
          </a:p>
          <a:p>
            <a:r>
              <a:rPr lang="en-US" dirty="0" smtClean="0"/>
              <a:t>There is a relationship between nuclear status and the gaining of concessions in a crisis, as well as the duration of a crisis in an asymmetric dyad being lower than in a symmetric dyad.</a:t>
            </a:r>
          </a:p>
          <a:p>
            <a:endParaRPr lang="en-US" dirty="0"/>
          </a:p>
          <a:p>
            <a:r>
              <a:rPr lang="en-US" dirty="0" smtClean="0"/>
              <a:t>The advantage of nuclear weapons bargaining only seems to hold in asymmetric dyads, and more salient crises boosts the relationship between nuclear status in an asymmetric dyad and ability to win and/or extract concessions from the nonnuclear adversary. </a:t>
            </a:r>
            <a:endParaRPr lang="en-US" dirty="0"/>
          </a:p>
        </p:txBody>
      </p:sp>
    </p:spTree>
    <p:extLst>
      <p:ext uri="{BB962C8B-B14F-4D97-AF65-F5344CB8AC3E}">
        <p14:creationId xmlns:p14="http://schemas.microsoft.com/office/powerpoint/2010/main" val="8005793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Winning with the bomb</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8862" y="1591732"/>
            <a:ext cx="4277271" cy="4965759"/>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4661" y="1591732"/>
            <a:ext cx="4363595" cy="2269068"/>
          </a:xfrm>
          <a:prstGeom prst="rect">
            <a:avLst/>
          </a:prstGeom>
        </p:spPr>
      </p:pic>
      <p:sp>
        <p:nvSpPr>
          <p:cNvPr id="6" name="TextBox 5"/>
          <p:cNvSpPr txBox="1"/>
          <p:nvPr/>
        </p:nvSpPr>
        <p:spPr>
          <a:xfrm>
            <a:off x="5264661" y="4064000"/>
            <a:ext cx="6656406" cy="2862322"/>
          </a:xfrm>
          <a:prstGeom prst="rect">
            <a:avLst/>
          </a:prstGeom>
          <a:noFill/>
        </p:spPr>
        <p:txBody>
          <a:bodyPr wrap="square" rtlCol="0">
            <a:spAutoFit/>
          </a:bodyPr>
          <a:lstStyle/>
          <a:p>
            <a:r>
              <a:rPr lang="en-US" dirty="0" smtClean="0"/>
              <a:t>1.) This table mainly focuses on salience (severity of the crisis) and its effect on duration of the conflict.</a:t>
            </a:r>
          </a:p>
          <a:p>
            <a:endParaRPr lang="en-US" dirty="0"/>
          </a:p>
          <a:p>
            <a:r>
              <a:rPr lang="en-US" dirty="0" smtClean="0"/>
              <a:t>2.) It broadly demonstrates support for H2 and H4.</a:t>
            </a:r>
          </a:p>
          <a:p>
            <a:endParaRPr lang="en-US" dirty="0"/>
          </a:p>
          <a:p>
            <a:r>
              <a:rPr lang="en-US" dirty="0" smtClean="0"/>
              <a:t>We can say with some confidence that nonnuclear actors in asymmetric dyads are more likely to end the conflict sooner, and that actors in symmetric dyads (both nuclear) are less likely to end the conflict sooner. </a:t>
            </a:r>
          </a:p>
          <a:p>
            <a:endParaRPr lang="en-US" dirty="0"/>
          </a:p>
        </p:txBody>
      </p:sp>
    </p:spTree>
    <p:extLst>
      <p:ext uri="{BB962C8B-B14F-4D97-AF65-F5344CB8AC3E}">
        <p14:creationId xmlns:p14="http://schemas.microsoft.com/office/powerpoint/2010/main" val="2796267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Winning with the bomb</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4597" y="1896533"/>
            <a:ext cx="6187135" cy="4521200"/>
          </a:xfrm>
        </p:spPr>
      </p:pic>
      <p:sp>
        <p:nvSpPr>
          <p:cNvPr id="5" name="TextBox 4"/>
          <p:cNvSpPr txBox="1"/>
          <p:nvPr/>
        </p:nvSpPr>
        <p:spPr>
          <a:xfrm>
            <a:off x="6993467" y="1778000"/>
            <a:ext cx="4724400" cy="5355312"/>
          </a:xfrm>
          <a:prstGeom prst="rect">
            <a:avLst/>
          </a:prstGeom>
          <a:noFill/>
        </p:spPr>
        <p:txBody>
          <a:bodyPr wrap="square" rtlCol="0">
            <a:spAutoFit/>
          </a:bodyPr>
          <a:lstStyle/>
          <a:p>
            <a:r>
              <a:rPr lang="en-US" dirty="0" smtClean="0"/>
              <a:t>1.) This table examines the probability of victory and expected crisis duration under various levels of salience for symmetric vs. asymmetric dyads.</a:t>
            </a:r>
          </a:p>
          <a:p>
            <a:endParaRPr lang="en-US" dirty="0"/>
          </a:p>
          <a:p>
            <a:r>
              <a:rPr lang="en-US" dirty="0" smtClean="0"/>
              <a:t>There is evidence to suggest that introducing a nuclear actor significantly reduces the duration of a conflict (115 and 114 days vs. 246 days).</a:t>
            </a:r>
          </a:p>
          <a:p>
            <a:endParaRPr lang="en-US" dirty="0"/>
          </a:p>
          <a:p>
            <a:r>
              <a:rPr lang="en-US" dirty="0" smtClean="0"/>
              <a:t>However, the expected crisis duration in both a symmetric and asymmetric dyad is nearly identical, indicating that that nuclear and nonnuclear opponents of nuclear states are more willing to give in during a crisis. </a:t>
            </a:r>
          </a:p>
          <a:p>
            <a:endParaRPr lang="en-US" dirty="0"/>
          </a:p>
          <a:p>
            <a:r>
              <a:rPr lang="en-US" dirty="0" smtClean="0"/>
              <a:t>We also see more evidence to support the importance of saliency in a nuclear state’s chances of victory in an asymmetric dyad.</a:t>
            </a:r>
          </a:p>
          <a:p>
            <a:endParaRPr lang="en-US" dirty="0"/>
          </a:p>
          <a:p>
            <a:r>
              <a:rPr lang="en-US" dirty="0" smtClean="0"/>
              <a:t> </a:t>
            </a:r>
            <a:endParaRPr lang="en-US" dirty="0"/>
          </a:p>
        </p:txBody>
      </p:sp>
    </p:spTree>
    <p:extLst>
      <p:ext uri="{BB962C8B-B14F-4D97-AF65-F5344CB8AC3E}">
        <p14:creationId xmlns:p14="http://schemas.microsoft.com/office/powerpoint/2010/main" val="11328122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Winning with the bomb</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9046" y="1642477"/>
            <a:ext cx="5522244" cy="5046190"/>
          </a:xfrm>
        </p:spPr>
      </p:pic>
      <p:sp>
        <p:nvSpPr>
          <p:cNvPr id="5" name="TextBox 4"/>
          <p:cNvSpPr txBox="1"/>
          <p:nvPr/>
        </p:nvSpPr>
        <p:spPr>
          <a:xfrm>
            <a:off x="6163733" y="1777944"/>
            <a:ext cx="5452534" cy="5355312"/>
          </a:xfrm>
          <a:prstGeom prst="rect">
            <a:avLst/>
          </a:prstGeom>
          <a:noFill/>
        </p:spPr>
        <p:txBody>
          <a:bodyPr wrap="square" rtlCol="0">
            <a:spAutoFit/>
          </a:bodyPr>
          <a:lstStyle/>
          <a:p>
            <a:r>
              <a:rPr lang="en-US" dirty="0" smtClean="0"/>
              <a:t>1.) This table directly compares a variety of factors with crisis length, though I was somewhat unsure of how exactly to interpret all of the data. </a:t>
            </a:r>
          </a:p>
          <a:p>
            <a:endParaRPr lang="en-US" dirty="0"/>
          </a:p>
          <a:p>
            <a:r>
              <a:rPr lang="en-US" dirty="0" smtClean="0"/>
              <a:t>We see support for H5 in model 12 regarding salience. </a:t>
            </a:r>
          </a:p>
          <a:p>
            <a:endParaRPr lang="en-US" dirty="0"/>
          </a:p>
          <a:p>
            <a:r>
              <a:rPr lang="en-US" dirty="0" smtClean="0"/>
              <a:t>We also see support for H4 in model 12 (Nuclear A &amp; B).</a:t>
            </a:r>
          </a:p>
          <a:p>
            <a:endParaRPr lang="en-US" dirty="0"/>
          </a:p>
          <a:p>
            <a:r>
              <a:rPr lang="en-US" dirty="0" smtClean="0"/>
              <a:t>Thus, there is evidence here to suggest that salience has a strong effect on the duration of conflict in an asymmetric dyad.</a:t>
            </a:r>
          </a:p>
          <a:p>
            <a:endParaRPr lang="en-US" dirty="0"/>
          </a:p>
          <a:p>
            <a:r>
              <a:rPr lang="en-US" dirty="0" smtClean="0"/>
              <a:t>We can also say that opponents of nuclear weapons states in symmetric dyads are probably less likely to end the conflict sooner. </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18295688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Winning with the bomb</a:t>
            </a:r>
            <a:endParaRPr lang="en-US" dirty="0"/>
          </a:p>
        </p:txBody>
      </p:sp>
      <p:sp>
        <p:nvSpPr>
          <p:cNvPr id="3" name="Content Placeholder 2"/>
          <p:cNvSpPr>
            <a:spLocks noGrp="1"/>
          </p:cNvSpPr>
          <p:nvPr>
            <p:ph idx="1"/>
          </p:nvPr>
        </p:nvSpPr>
        <p:spPr>
          <a:xfrm>
            <a:off x="685801" y="1591732"/>
            <a:ext cx="10131425" cy="5266268"/>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Conclusions: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b="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Nuclear weapons give a significant advantage in asymmetric dyads, particularly if salience is high, in terms of chances of victory, gaining concessions and duration.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Nuclear weapons do not generally give a significant advantage in symmetric dyads.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What are some alternative explanations for these results?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b="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Perhaps nuclear states tend to be allies of the United States (influence).</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How long has the state had the capability?</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On page 297, the article quotes George Shultz in saying that “proliferation begets proliferation” (Beardsley, </a:t>
            </a:r>
            <a:r>
              <a:rPr lang="en-US" b="1" dirty="0" err="1" smtClean="0"/>
              <a:t>Asal</a:t>
            </a:r>
            <a:r>
              <a:rPr lang="en-US" b="1" dirty="0" smtClean="0"/>
              <a:t> 297)</a:t>
            </a:r>
            <a:r>
              <a:rPr lang="en-US" dirty="0" smtClean="0"/>
              <a:t>. </a:t>
            </a:r>
            <a:r>
              <a:rPr lang="en-US" b="1" dirty="0" smtClean="0"/>
              <a:t>Explain the reasoning behind this phrase and some problems associated with it.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p:txBody>
      </p:sp>
    </p:spTree>
    <p:extLst>
      <p:ext uri="{BB962C8B-B14F-4D97-AF65-F5344CB8AC3E}">
        <p14:creationId xmlns:p14="http://schemas.microsoft.com/office/powerpoint/2010/main" val="11560692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cap="none" dirty="0"/>
              <a:t>Nuclear Superiority And The Balance Of Resolve: </a:t>
            </a:r>
            <a:r>
              <a:rPr lang="en-US" cap="none" dirty="0" smtClean="0"/>
              <a:t/>
            </a:r>
            <a:br>
              <a:rPr lang="en-US" cap="none" dirty="0" smtClean="0"/>
            </a:br>
            <a:r>
              <a:rPr lang="en-US" cap="none" dirty="0" smtClean="0"/>
              <a:t>Explaining </a:t>
            </a:r>
            <a:r>
              <a:rPr lang="en-US" cap="none" dirty="0"/>
              <a:t>Nuclear Crisis Outcomes</a:t>
            </a:r>
            <a:br>
              <a:rPr lang="en-US" cap="none" dirty="0"/>
            </a:br>
            <a:endParaRPr lang="en-US" dirty="0"/>
          </a:p>
        </p:txBody>
      </p:sp>
      <p:sp>
        <p:nvSpPr>
          <p:cNvPr id="3" name="Content Placeholder 2"/>
          <p:cNvSpPr>
            <a:spLocks noGrp="1"/>
          </p:cNvSpPr>
          <p:nvPr>
            <p:ph idx="1"/>
          </p:nvPr>
        </p:nvSpPr>
        <p:spPr>
          <a:xfrm>
            <a:off x="685801" y="1879601"/>
            <a:ext cx="10131425" cy="4368800"/>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What is the general idea behind this article?</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We want to know what determines the outcome of a nuclear crisis with regard to comparative nuclear arsenal size.</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Nuclear Brinkmanship Theory</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b="1" dirty="0"/>
          </a:p>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Strategic Nuclear Balance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The article combines both NBS and Strategic Nuclear Balance into one theory. </a:t>
            </a:r>
            <a:endParaRPr lang="en-US" i="1" dirty="0"/>
          </a:p>
        </p:txBody>
      </p:sp>
    </p:spTree>
    <p:extLst>
      <p:ext uri="{BB962C8B-B14F-4D97-AF65-F5344CB8AC3E}">
        <p14:creationId xmlns:p14="http://schemas.microsoft.com/office/powerpoint/2010/main" val="163574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Nuclear Superiority And The Balance Of Resolve: </a:t>
            </a:r>
            <a:br>
              <a:rPr lang="en-US" cap="none" dirty="0"/>
            </a:br>
            <a:r>
              <a:rPr lang="en-US" cap="none" dirty="0"/>
              <a:t>Explaining Nuclear Crisis Outcomes</a:t>
            </a:r>
            <a:endParaRPr lang="en-US" dirty="0"/>
          </a:p>
        </p:txBody>
      </p:sp>
      <p:sp>
        <p:nvSpPr>
          <p:cNvPr id="3" name="Content Placeholder 2"/>
          <p:cNvSpPr>
            <a:spLocks noGrp="1"/>
          </p:cNvSpPr>
          <p:nvPr>
            <p:ph idx="1"/>
          </p:nvPr>
        </p:nvSpPr>
        <p:spPr>
          <a:xfrm>
            <a:off x="685801" y="2142067"/>
            <a:ext cx="10131425" cy="4207933"/>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More specifically</a:t>
            </a:r>
            <a:r>
              <a:rPr lang="mr-IN" dirty="0" smtClean="0"/>
              <a:t>…</a:t>
            </a:r>
            <a:endParaRPr lang="en-US" dirty="0" smtClean="0"/>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The article argues that, between two nuclear armed states (a symmetric dyad), the state with the larger nuclear arsenal has a higher chance of achieving victory and gaining concessions in the conflict.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Nuclear superiority vs. Crisis Outcomes. </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Mutually Assured Destruction</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Second Strike Capability is based on nuclear armament size and development.</a:t>
            </a:r>
            <a:endParaRPr lang="en-US" i="1" dirty="0"/>
          </a:p>
        </p:txBody>
      </p:sp>
    </p:spTree>
    <p:extLst>
      <p:ext uri="{BB962C8B-B14F-4D97-AF65-F5344CB8AC3E}">
        <p14:creationId xmlns:p14="http://schemas.microsoft.com/office/powerpoint/2010/main" val="9887653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Nuclear Superiority And The Balance Of Resolve: </a:t>
            </a:r>
            <a:br>
              <a:rPr lang="en-US" cap="none" dirty="0"/>
            </a:br>
            <a:r>
              <a:rPr lang="en-US" cap="none" dirty="0"/>
              <a:t>Explaining Nuclear Crisis Outcomes</a:t>
            </a:r>
            <a:endParaRPr lang="en-US" dirty="0"/>
          </a:p>
        </p:txBody>
      </p:sp>
      <p:sp>
        <p:nvSpPr>
          <p:cNvPr id="3" name="Content Placeholder 2"/>
          <p:cNvSpPr>
            <a:spLocks noGrp="1"/>
          </p:cNvSpPr>
          <p:nvPr>
            <p:ph idx="1"/>
          </p:nvPr>
        </p:nvSpPr>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p:txBody>
      </p:sp>
      <p:sp>
        <p:nvSpPr>
          <p:cNvPr id="4" name="TextBox 3"/>
          <p:cNvSpPr txBox="1"/>
          <p:nvPr/>
        </p:nvSpPr>
        <p:spPr>
          <a:xfrm>
            <a:off x="829734" y="2870201"/>
            <a:ext cx="10549466" cy="2862322"/>
          </a:xfrm>
          <a:prstGeom prst="rect">
            <a:avLst/>
          </a:prstGeom>
          <a:noFill/>
        </p:spPr>
        <p:txBody>
          <a:bodyPr wrap="square" rtlCol="0">
            <a:spAutoFit/>
          </a:bodyPr>
          <a:lstStyle/>
          <a:p>
            <a:pPr algn="ctr"/>
            <a:r>
              <a:rPr lang="en-US" dirty="0" err="1" smtClean="0"/>
              <a:t>Kroenig</a:t>
            </a:r>
            <a:r>
              <a:rPr lang="en-US" dirty="0" smtClean="0"/>
              <a:t> makes two main assumptions/insights as the core of his argument:</a:t>
            </a:r>
          </a:p>
          <a:p>
            <a:pPr algn="ctr"/>
            <a:endParaRPr lang="en-US" dirty="0"/>
          </a:p>
          <a:p>
            <a:pPr algn="ctr"/>
            <a:r>
              <a:rPr lang="en-US" dirty="0" smtClean="0"/>
              <a:t>1.) </a:t>
            </a:r>
            <a:r>
              <a:rPr lang="en-US" i="1" dirty="0" smtClean="0"/>
              <a:t>Not all nuclear wars are equally devastating and this is important in the conflict bargaining process because states are constantly assessing the potential costs of escalation and their opponent’s secondary strike capability.</a:t>
            </a:r>
          </a:p>
          <a:p>
            <a:pPr algn="ctr"/>
            <a:endParaRPr lang="en-US" i="1" dirty="0"/>
          </a:p>
          <a:p>
            <a:pPr algn="ctr"/>
            <a:r>
              <a:rPr lang="en-US" dirty="0" smtClean="0"/>
              <a:t>2.) </a:t>
            </a:r>
            <a:r>
              <a:rPr lang="en-US" i="1" dirty="0" smtClean="0"/>
              <a:t>Nuclear superiority reduces the expected costs of a country in the event of a nuclear war because it allows you to more effectively neutralize your enemies nuclear weapons infrastructure and capability. Therefore, an imbalance can make nuclear war more costly for one actor than another.</a:t>
            </a:r>
          </a:p>
          <a:p>
            <a:pPr algn="ctr"/>
            <a:endParaRPr lang="en-US" i="1" dirty="0"/>
          </a:p>
          <a:p>
            <a:pPr algn="ctr"/>
            <a:r>
              <a:rPr lang="en-US" b="1" dirty="0" smtClean="0"/>
              <a:t>How does this relate to nuclear brinkmanship?</a:t>
            </a:r>
            <a:endParaRPr lang="en-US" b="1" dirty="0"/>
          </a:p>
        </p:txBody>
      </p:sp>
    </p:spTree>
    <p:extLst>
      <p:ext uri="{BB962C8B-B14F-4D97-AF65-F5344CB8AC3E}">
        <p14:creationId xmlns:p14="http://schemas.microsoft.com/office/powerpoint/2010/main" val="5449453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Nuclear Superiority And The Balance Of Resolve: </a:t>
            </a:r>
            <a:br>
              <a:rPr lang="en-US" cap="none" dirty="0"/>
            </a:br>
            <a:r>
              <a:rPr lang="en-US" cap="none" dirty="0"/>
              <a:t>Explaining Nuclear Crisis Outcomes</a:t>
            </a:r>
            <a:endParaRPr lang="en-US" dirty="0"/>
          </a:p>
        </p:txBody>
      </p:sp>
      <p:sp>
        <p:nvSpPr>
          <p:cNvPr id="3" name="Content Placeholder 2"/>
          <p:cNvSpPr>
            <a:spLocks noGrp="1"/>
          </p:cNvSpPr>
          <p:nvPr>
            <p:ph idx="1"/>
          </p:nvPr>
        </p:nvSpPr>
        <p:spPr>
          <a:xfrm>
            <a:off x="685801" y="2142067"/>
            <a:ext cx="10131425" cy="4207933"/>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H1:</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States that enjoy nuclear superiority will be more likely to win a nuclear crisis.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H2:</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The greater a state’s level of nuclear superiority, the more likely it is to win nuclear crises.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smtClean="0"/>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What are some possible explanations for these hypotheses?</a:t>
            </a:r>
            <a:r>
              <a:rPr lang="en-US" i="1" dirty="0" smtClean="0"/>
              <a:t> </a:t>
            </a: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smtClean="0"/>
          </a:p>
        </p:txBody>
      </p:sp>
    </p:spTree>
    <p:extLst>
      <p:ext uri="{BB962C8B-B14F-4D97-AF65-F5344CB8AC3E}">
        <p14:creationId xmlns:p14="http://schemas.microsoft.com/office/powerpoint/2010/main" val="17987588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Nuclear Superiority And The Balance Of Resolve: </a:t>
            </a:r>
            <a:br>
              <a:rPr lang="en-US" cap="none" dirty="0"/>
            </a:br>
            <a:r>
              <a:rPr lang="en-US" cap="none" dirty="0"/>
              <a:t>Explaining Nuclear Crisis Outcomes</a:t>
            </a:r>
            <a:endParaRPr lang="en-US" dirty="0"/>
          </a:p>
        </p:txBody>
      </p:sp>
      <p:sp>
        <p:nvSpPr>
          <p:cNvPr id="3" name="Content Placeholder 2"/>
          <p:cNvSpPr>
            <a:spLocks noGrp="1"/>
          </p:cNvSpPr>
          <p:nvPr>
            <p:ph idx="1"/>
          </p:nvPr>
        </p:nvSpPr>
        <p:spPr>
          <a:xfrm>
            <a:off x="685801" y="2142067"/>
            <a:ext cx="10131425" cy="4563533"/>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Independent Variable:</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b="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Does the country have superior nuclear superiority? If so, how superior?</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smtClean="0"/>
          </a:p>
          <a:p>
            <a:pPr marL="0" marR="0" lvl="0" indent="0" algn="ctr" defTabSz="914400" eaLnBrk="1" fontAlgn="auto" latinLnBrk="0" hangingPunct="1">
              <a:lnSpc>
                <a:spcPct val="100000"/>
              </a:lnSpc>
              <a:spcBef>
                <a:spcPts val="0"/>
              </a:spcBef>
              <a:spcAft>
                <a:spcPts val="0"/>
              </a:spcAft>
              <a:buClrTx/>
              <a:buSzTx/>
              <a:buFontTx/>
              <a:buNone/>
              <a:tabLst/>
              <a:defRPr/>
            </a:pPr>
            <a:r>
              <a:rPr lang="en-US" b="1" dirty="0" smtClean="0"/>
              <a:t>Dependent Variable:</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b="1" dirty="0"/>
          </a:p>
          <a:p>
            <a:pPr marL="0" marR="0" lvl="0" indent="0" algn="ctr" defTabSz="914400" eaLnBrk="1" fontAlgn="auto" latinLnBrk="0" hangingPunct="1">
              <a:lnSpc>
                <a:spcPct val="100000"/>
              </a:lnSpc>
              <a:spcBef>
                <a:spcPts val="0"/>
              </a:spcBef>
              <a:spcAft>
                <a:spcPts val="0"/>
              </a:spcAft>
              <a:buClrTx/>
              <a:buSzTx/>
              <a:buFontTx/>
              <a:buNone/>
              <a:tabLst/>
              <a:defRPr/>
            </a:pPr>
            <a:r>
              <a:rPr lang="en-US" i="1" dirty="0" smtClean="0"/>
              <a:t>Outcome -&gt; Does the country in question achieve victory and gain concessions in the nuclear crisis?</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a:p>
            <a:pPr marL="0" marR="0" lvl="0" indent="0" algn="ctr" defTabSz="914400" eaLnBrk="1" fontAlgn="auto" latinLnBrk="0" hangingPunct="1">
              <a:lnSpc>
                <a:spcPct val="100000"/>
              </a:lnSpc>
              <a:spcBef>
                <a:spcPts val="0"/>
              </a:spcBef>
              <a:spcAft>
                <a:spcPts val="0"/>
              </a:spcAft>
              <a:buClrTx/>
              <a:buSzTx/>
              <a:buFontTx/>
              <a:buNone/>
              <a:tabLst/>
              <a:defRPr/>
            </a:pPr>
            <a:endParaRPr lang="en-US" i="1" dirty="0"/>
          </a:p>
        </p:txBody>
      </p:sp>
    </p:spTree>
    <p:extLst>
      <p:ext uri="{BB962C8B-B14F-4D97-AF65-F5344CB8AC3E}">
        <p14:creationId xmlns:p14="http://schemas.microsoft.com/office/powerpoint/2010/main" val="13913811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Nuclear Superiority And The Balance Of Resolve: </a:t>
            </a:r>
            <a:br>
              <a:rPr lang="en-US" cap="none" dirty="0"/>
            </a:br>
            <a:r>
              <a:rPr lang="en-US" cap="none" dirty="0"/>
              <a:t>Explaining Nuclear Crisis Outcomes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1" y="2065867"/>
            <a:ext cx="6113992" cy="4538133"/>
          </a:xfrm>
        </p:spPr>
      </p:pic>
      <p:sp>
        <p:nvSpPr>
          <p:cNvPr id="5" name="TextBox 4"/>
          <p:cNvSpPr txBox="1"/>
          <p:nvPr/>
        </p:nvSpPr>
        <p:spPr>
          <a:xfrm>
            <a:off x="7095066" y="3873268"/>
            <a:ext cx="4741334" cy="923330"/>
          </a:xfrm>
          <a:prstGeom prst="rect">
            <a:avLst/>
          </a:prstGeom>
          <a:noFill/>
        </p:spPr>
        <p:txBody>
          <a:bodyPr wrap="square" rtlCol="0">
            <a:spAutoFit/>
          </a:bodyPr>
          <a:lstStyle/>
          <a:p>
            <a:r>
              <a:rPr lang="en-US" dirty="0" smtClean="0"/>
              <a:t>1.) This table details nuclear crises from the end of World War II to 2001. Asterisks indicate the winner of the conflict. </a:t>
            </a:r>
            <a:endParaRPr lang="en-US" dirty="0"/>
          </a:p>
        </p:txBody>
      </p:sp>
    </p:spTree>
    <p:extLst>
      <p:ext uri="{BB962C8B-B14F-4D97-AF65-F5344CB8AC3E}">
        <p14:creationId xmlns:p14="http://schemas.microsoft.com/office/powerpoint/2010/main" val="2691098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Nuclear Superiority And The Balance Of Resolve: </a:t>
            </a:r>
            <a:br>
              <a:rPr lang="en-US" cap="none" dirty="0"/>
            </a:br>
            <a:r>
              <a:rPr lang="en-US" cap="none" dirty="0"/>
              <a:t>Explaining Nuclear Crisis Outcomes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74334" y="2065867"/>
            <a:ext cx="7882466" cy="2421466"/>
          </a:xfrm>
        </p:spPr>
      </p:pic>
      <p:sp>
        <p:nvSpPr>
          <p:cNvPr id="5" name="TextBox 4"/>
          <p:cNvSpPr txBox="1"/>
          <p:nvPr/>
        </p:nvSpPr>
        <p:spPr>
          <a:xfrm>
            <a:off x="2074334" y="4673600"/>
            <a:ext cx="7882466" cy="1477328"/>
          </a:xfrm>
          <a:prstGeom prst="rect">
            <a:avLst/>
          </a:prstGeom>
          <a:noFill/>
        </p:spPr>
        <p:txBody>
          <a:bodyPr wrap="square" rtlCol="0">
            <a:spAutoFit/>
          </a:bodyPr>
          <a:lstStyle/>
          <a:p>
            <a:r>
              <a:rPr lang="en-US" dirty="0" smtClean="0"/>
              <a:t>1.) This table shows the results when comparing two nuclear but asymmetric nations in terms of wins and losses from the previous chart.</a:t>
            </a:r>
          </a:p>
          <a:p>
            <a:endParaRPr lang="en-US" dirty="0"/>
          </a:p>
          <a:p>
            <a:r>
              <a:rPr lang="en-US" dirty="0" smtClean="0"/>
              <a:t>There is clear support for H1, because a superior nuclear arsenal supports victory in the nuclear crisis in 54% of cases, versus 85% loss with nuclear inferiority. </a:t>
            </a:r>
            <a:endParaRPr lang="en-US" dirty="0"/>
          </a:p>
        </p:txBody>
      </p:sp>
    </p:spTree>
    <p:extLst>
      <p:ext uri="{BB962C8B-B14F-4D97-AF65-F5344CB8AC3E}">
        <p14:creationId xmlns:p14="http://schemas.microsoft.com/office/powerpoint/2010/main" val="7596990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Nuclear Superiority And The Balance Of Resolve: </a:t>
            </a:r>
            <a:br>
              <a:rPr lang="en-US" cap="none" dirty="0"/>
            </a:br>
            <a:r>
              <a:rPr lang="en-US" cap="none" dirty="0"/>
              <a:t>Explaining Nuclear Crisis Outcomes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2180369" y="571298"/>
            <a:ext cx="4469994" cy="7459132"/>
          </a:xfrm>
        </p:spPr>
      </p:pic>
      <p:sp>
        <p:nvSpPr>
          <p:cNvPr id="5" name="TextBox 4"/>
          <p:cNvSpPr txBox="1"/>
          <p:nvPr/>
        </p:nvSpPr>
        <p:spPr>
          <a:xfrm>
            <a:off x="8297333" y="2065867"/>
            <a:ext cx="3522133" cy="4524315"/>
          </a:xfrm>
          <a:prstGeom prst="rect">
            <a:avLst/>
          </a:prstGeom>
          <a:noFill/>
        </p:spPr>
        <p:txBody>
          <a:bodyPr wrap="square" rtlCol="0">
            <a:spAutoFit/>
          </a:bodyPr>
          <a:lstStyle/>
          <a:p>
            <a:r>
              <a:rPr lang="en-US" dirty="0" smtClean="0"/>
              <a:t>1.) The table tests whether moving from nuclear inferiority </a:t>
            </a:r>
            <a:r>
              <a:rPr lang="en-US" b="1" dirty="0" smtClean="0"/>
              <a:t>to </a:t>
            </a:r>
            <a:r>
              <a:rPr lang="en-US" dirty="0" smtClean="0"/>
              <a:t>nuclear superiority correlates to an improved chance of winning the nuclear crisis in addition to some other variables (regime, proximity, </a:t>
            </a:r>
            <a:r>
              <a:rPr lang="en-US" dirty="0" err="1" smtClean="0"/>
              <a:t>etc</a:t>
            </a:r>
            <a:r>
              <a:rPr lang="en-US" dirty="0" smtClean="0"/>
              <a:t>).</a:t>
            </a:r>
          </a:p>
          <a:p>
            <a:endParaRPr lang="en-US" dirty="0"/>
          </a:p>
          <a:p>
            <a:r>
              <a:rPr lang="en-US" dirty="0"/>
              <a:t>N</a:t>
            </a:r>
            <a:r>
              <a:rPr lang="en-US" dirty="0" smtClean="0"/>
              <a:t>uclear superiority gives one a 64% chance of winning the conflict alone.</a:t>
            </a:r>
          </a:p>
          <a:p>
            <a:endParaRPr lang="en-US" dirty="0"/>
          </a:p>
          <a:p>
            <a:r>
              <a:rPr lang="en-US" dirty="0" smtClean="0"/>
              <a:t>Moving from nuclear inferiority to nuclear superiority increases the chance of winning the conflict by 57%.</a:t>
            </a:r>
            <a:endParaRPr lang="en-US" dirty="0"/>
          </a:p>
        </p:txBody>
      </p:sp>
    </p:spTree>
    <p:extLst>
      <p:ext uri="{BB962C8B-B14F-4D97-AF65-F5344CB8AC3E}">
        <p14:creationId xmlns:p14="http://schemas.microsoft.com/office/powerpoint/2010/main" val="847492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Nuclear Superiority And The Balance Of Resolve: </a:t>
            </a:r>
            <a:br>
              <a:rPr lang="en-US" cap="none" dirty="0"/>
            </a:br>
            <a:r>
              <a:rPr lang="en-US" cap="none" dirty="0"/>
              <a:t>Explaining Nuclear Crisis Outcomes</a:t>
            </a:r>
            <a:endParaRPr lang="en-US" dirty="0"/>
          </a:p>
        </p:txBody>
      </p:sp>
      <p:sp>
        <p:nvSpPr>
          <p:cNvPr id="3" name="Content Placeholder 2"/>
          <p:cNvSpPr>
            <a:spLocks noGrp="1"/>
          </p:cNvSpPr>
          <p:nvPr>
            <p:ph idx="1"/>
          </p:nvPr>
        </p:nvSpPr>
        <p:spPr>
          <a:xfrm>
            <a:off x="685801" y="2142067"/>
            <a:ext cx="10131425" cy="4377266"/>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dirty="0" smtClean="0"/>
              <a:t>Other variables tested for an effect on nuclear outcome:</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dirty="0"/>
          </a:p>
          <a:p>
            <a:pPr marR="0" lvl="0" algn="ctr" defTabSz="914400" eaLnBrk="1" fontAlgn="auto" latinLnBrk="0" hangingPunct="1">
              <a:lnSpc>
                <a:spcPct val="100000"/>
              </a:lnSpc>
              <a:spcBef>
                <a:spcPts val="0"/>
              </a:spcBef>
              <a:spcAft>
                <a:spcPts val="0"/>
              </a:spcAft>
              <a:buClrTx/>
              <a:buSzTx/>
              <a:buFontTx/>
              <a:buChar char="-"/>
              <a:tabLst/>
              <a:defRPr/>
            </a:pPr>
            <a:r>
              <a:rPr lang="en-US" i="1" dirty="0" smtClean="0"/>
              <a:t>Proximity</a:t>
            </a:r>
          </a:p>
          <a:p>
            <a:pPr marR="0" lvl="0" algn="ctr" defTabSz="914400" eaLnBrk="1" fontAlgn="auto" latinLnBrk="0" hangingPunct="1">
              <a:lnSpc>
                <a:spcPct val="100000"/>
              </a:lnSpc>
              <a:spcBef>
                <a:spcPts val="0"/>
              </a:spcBef>
              <a:spcAft>
                <a:spcPts val="0"/>
              </a:spcAft>
              <a:buClrTx/>
              <a:buSzTx/>
              <a:buFontTx/>
              <a:buChar char="-"/>
              <a:tabLst/>
              <a:defRPr/>
            </a:pPr>
            <a:endParaRPr lang="en-US" i="1" dirty="0" smtClean="0"/>
          </a:p>
          <a:p>
            <a:pPr marR="0" lvl="0" algn="ctr" defTabSz="914400" eaLnBrk="1" fontAlgn="auto" latinLnBrk="0" hangingPunct="1">
              <a:lnSpc>
                <a:spcPct val="100000"/>
              </a:lnSpc>
              <a:spcBef>
                <a:spcPts val="0"/>
              </a:spcBef>
              <a:spcAft>
                <a:spcPts val="0"/>
              </a:spcAft>
              <a:buClrTx/>
              <a:buSzTx/>
              <a:buFontTx/>
              <a:buChar char="-"/>
              <a:tabLst/>
              <a:defRPr/>
            </a:pPr>
            <a:r>
              <a:rPr lang="en-US" i="1" dirty="0" smtClean="0"/>
              <a:t>Gravity</a:t>
            </a:r>
          </a:p>
          <a:p>
            <a:pPr marR="0" lvl="0" algn="ctr" defTabSz="914400" eaLnBrk="1" fontAlgn="auto" latinLnBrk="0" hangingPunct="1">
              <a:lnSpc>
                <a:spcPct val="100000"/>
              </a:lnSpc>
              <a:spcBef>
                <a:spcPts val="0"/>
              </a:spcBef>
              <a:spcAft>
                <a:spcPts val="0"/>
              </a:spcAft>
              <a:buClrTx/>
              <a:buSzTx/>
              <a:buFontTx/>
              <a:buChar char="-"/>
              <a:tabLst/>
              <a:defRPr/>
            </a:pPr>
            <a:endParaRPr lang="en-US" i="1" dirty="0"/>
          </a:p>
          <a:p>
            <a:pPr marR="0" lvl="0" algn="ctr" defTabSz="914400" eaLnBrk="1" fontAlgn="auto" latinLnBrk="0" hangingPunct="1">
              <a:lnSpc>
                <a:spcPct val="100000"/>
              </a:lnSpc>
              <a:spcBef>
                <a:spcPts val="0"/>
              </a:spcBef>
              <a:spcAft>
                <a:spcPts val="0"/>
              </a:spcAft>
              <a:buClrTx/>
              <a:buSzTx/>
              <a:buFontTx/>
              <a:buChar char="-"/>
              <a:tabLst/>
              <a:defRPr/>
            </a:pPr>
            <a:r>
              <a:rPr lang="en-US" i="1" dirty="0" smtClean="0"/>
              <a:t>Regime</a:t>
            </a:r>
          </a:p>
          <a:p>
            <a:pPr marR="0" lvl="0" algn="ctr" defTabSz="914400" eaLnBrk="1" fontAlgn="auto" latinLnBrk="0" hangingPunct="1">
              <a:lnSpc>
                <a:spcPct val="100000"/>
              </a:lnSpc>
              <a:spcBef>
                <a:spcPts val="0"/>
              </a:spcBef>
              <a:spcAft>
                <a:spcPts val="0"/>
              </a:spcAft>
              <a:buClrTx/>
              <a:buSzTx/>
              <a:buFontTx/>
              <a:buChar char="-"/>
              <a:tabLst/>
              <a:defRPr/>
            </a:pPr>
            <a:endParaRPr lang="en-US" i="1" dirty="0"/>
          </a:p>
          <a:p>
            <a:pPr marR="0" lvl="0" algn="ctr" defTabSz="914400" eaLnBrk="1" fontAlgn="auto" latinLnBrk="0" hangingPunct="1">
              <a:lnSpc>
                <a:spcPct val="100000"/>
              </a:lnSpc>
              <a:spcBef>
                <a:spcPts val="0"/>
              </a:spcBef>
              <a:spcAft>
                <a:spcPts val="0"/>
              </a:spcAft>
              <a:buClrTx/>
              <a:buSzTx/>
              <a:buFontTx/>
              <a:buChar char="-"/>
              <a:tabLst/>
              <a:defRPr/>
            </a:pPr>
            <a:r>
              <a:rPr lang="en-US" i="1" dirty="0" smtClean="0"/>
              <a:t>Secondary Strike Capability</a:t>
            </a:r>
          </a:p>
          <a:p>
            <a:pPr marL="0" marR="0" lvl="0" indent="0" algn="ctr" defTabSz="914400" eaLnBrk="1" fontAlgn="auto" latinLnBrk="0" hangingPunct="1">
              <a:lnSpc>
                <a:spcPct val="100000"/>
              </a:lnSpc>
              <a:spcBef>
                <a:spcPts val="0"/>
              </a:spcBef>
              <a:spcAft>
                <a:spcPts val="0"/>
              </a:spcAft>
              <a:buClrTx/>
              <a:buSzTx/>
              <a:buNone/>
              <a:tabLst/>
              <a:defRPr/>
            </a:pPr>
            <a:endParaRPr lang="en-US" i="1" dirty="0" smtClean="0"/>
          </a:p>
          <a:p>
            <a:pPr marR="0" lvl="0" algn="ctr" defTabSz="914400" eaLnBrk="1" fontAlgn="auto" latinLnBrk="0" hangingPunct="1">
              <a:lnSpc>
                <a:spcPct val="100000"/>
              </a:lnSpc>
              <a:spcBef>
                <a:spcPts val="0"/>
              </a:spcBef>
              <a:spcAft>
                <a:spcPts val="0"/>
              </a:spcAft>
              <a:buClrTx/>
              <a:buSzTx/>
              <a:buFontTx/>
              <a:buChar char="-"/>
              <a:tabLst/>
              <a:defRPr/>
            </a:pPr>
            <a:endParaRPr lang="en-US" i="1" dirty="0"/>
          </a:p>
          <a:p>
            <a:pPr marL="0" marR="0" lvl="0" indent="0" algn="ctr" defTabSz="914400" eaLnBrk="1" fontAlgn="auto" latinLnBrk="0" hangingPunct="1">
              <a:lnSpc>
                <a:spcPct val="100000"/>
              </a:lnSpc>
              <a:spcBef>
                <a:spcPts val="0"/>
              </a:spcBef>
              <a:spcAft>
                <a:spcPts val="0"/>
              </a:spcAft>
              <a:buClrTx/>
              <a:buSzTx/>
              <a:buNone/>
              <a:tabLst/>
              <a:defRPr/>
            </a:pPr>
            <a:r>
              <a:rPr lang="en-US" b="1" dirty="0" smtClean="0"/>
              <a:t>What effect might these other variables have on the nuclear crisis bargaining process?</a:t>
            </a:r>
          </a:p>
        </p:txBody>
      </p:sp>
    </p:spTree>
    <p:extLst>
      <p:ext uri="{BB962C8B-B14F-4D97-AF65-F5344CB8AC3E}">
        <p14:creationId xmlns:p14="http://schemas.microsoft.com/office/powerpoint/2010/main" val="3608264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Nuclear Superiority And The Balance Of Resolve: </a:t>
            </a:r>
            <a:br>
              <a:rPr lang="en-US" cap="none" dirty="0"/>
            </a:br>
            <a:r>
              <a:rPr lang="en-US" cap="none" dirty="0"/>
              <a:t>Explaining Nuclear Crisis Outcomes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467" y="2142066"/>
            <a:ext cx="5560929" cy="451633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5910" y="2142067"/>
            <a:ext cx="5615823" cy="4505350"/>
          </a:xfrm>
          <a:prstGeom prst="rect">
            <a:avLst/>
          </a:prstGeom>
        </p:spPr>
      </p:pic>
    </p:spTree>
    <p:extLst>
      <p:ext uri="{BB962C8B-B14F-4D97-AF65-F5344CB8AC3E}">
        <p14:creationId xmlns:p14="http://schemas.microsoft.com/office/powerpoint/2010/main" val="71684808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Celestial</Template>
  <TotalTime>483</TotalTime>
  <Words>1534</Words>
  <Application>Microsoft Macintosh PowerPoint</Application>
  <PresentationFormat>Widescreen</PresentationFormat>
  <Paragraphs>199</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Calibri</vt:lpstr>
      <vt:lpstr>Calibri Light</vt:lpstr>
      <vt:lpstr>Mangal</vt:lpstr>
      <vt:lpstr>Arial</vt:lpstr>
      <vt:lpstr>Celestial</vt:lpstr>
      <vt:lpstr>Kyle Beardsley and Victor Asal:   Winning With The Bomb  Matthew Kroenig:   Nuclear Superiority And The Balance Of Resolve:  Explaining Nuclear Crisis Outcomes </vt:lpstr>
      <vt:lpstr>WINNING WITH THE BOMB</vt:lpstr>
      <vt:lpstr>WINNING WITH THE BOMB</vt:lpstr>
      <vt:lpstr>WINNING WITH THE BOMB</vt:lpstr>
      <vt:lpstr>WINNING WITH THE BOMB</vt:lpstr>
      <vt:lpstr>WINNING WITH THE BOMB</vt:lpstr>
      <vt:lpstr>WINNING WITH THE BOMB</vt:lpstr>
      <vt:lpstr>WINNING WITH THE BOMB</vt:lpstr>
      <vt:lpstr>Winning with the bomb</vt:lpstr>
      <vt:lpstr>Winning with the bomb</vt:lpstr>
      <vt:lpstr>Winning with the bomb</vt:lpstr>
      <vt:lpstr>Winning with the bomb</vt:lpstr>
      <vt:lpstr>Winning with the bomb</vt:lpstr>
      <vt:lpstr>Winning with the bomb</vt:lpstr>
      <vt:lpstr>Nuclear Superiority And The Balance Of Resolve:  Explaining Nuclear Crisis Outcomes </vt:lpstr>
      <vt:lpstr>Nuclear Superiority And The Balance Of Resolve:  Explaining Nuclear Crisis Outcomes</vt:lpstr>
      <vt:lpstr>Nuclear Superiority And The Balance Of Resolve:  Explaining Nuclear Crisis Outcomes</vt:lpstr>
      <vt:lpstr>Nuclear Superiority And The Balance Of Resolve:  Explaining Nuclear Crisis Outcomes</vt:lpstr>
      <vt:lpstr>Nuclear Superiority And The Balance Of Resolve:  Explaining Nuclear Crisis Outcomes</vt:lpstr>
      <vt:lpstr>Nuclear Superiority And The Balance Of Resolve:  Explaining Nuclear Crisis Outcomes</vt:lpstr>
      <vt:lpstr>Nuclear Superiority And The Balance Of Resolve:  Explaining Nuclear Crisis Outcomes</vt:lpstr>
      <vt:lpstr>Nuclear Superiority And The Balance Of Resolve:  Explaining Nuclear Crisis Outcomes</vt:lpstr>
      <vt:lpstr>Nuclear Superiority And The Balance Of Resolve:  Explaining Nuclear Crisis Outcomes</vt:lpstr>
      <vt:lpstr>Nuclear Superiority And The Balance Of Resolve:  Explaining Nuclear Crisis Outcomes</vt:lpstr>
    </vt:vector>
  </TitlesOfParts>
  <Company/>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Samad, Harris Azhar</dc:creator>
  <cp:lastModifiedBy>Samad, Harris Azhar</cp:lastModifiedBy>
  <cp:revision>201</cp:revision>
  <dcterms:created xsi:type="dcterms:W3CDTF">2018-01-21T20:25:59Z</dcterms:created>
  <dcterms:modified xsi:type="dcterms:W3CDTF">2018-01-22T04:29:12Z</dcterms:modified>
</cp:coreProperties>
</file>